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29LT Zeyn" panose="020B0604020202020204" charset="-78"/>
      <p:regular r:id="rId22"/>
    </p:embeddedFont>
    <p:embeddedFont>
      <p:font typeface="29LT Zeyn Light" panose="020B0604020202020204" charset="-78"/>
      <p:regular r:id="rId23"/>
    </p:embeddedFont>
    <p:embeddedFont>
      <p:font typeface="Adlery Blockletter" panose="020B0604020202020204" charset="0"/>
      <p:regular r:id="rId24"/>
    </p:embeddedFont>
    <p:embeddedFont>
      <p:font typeface="Adlery Pro" panose="020B0604020202020204" charset="0"/>
      <p:regular r:id="rId25"/>
    </p:embeddedFont>
    <p:embeddedFont>
      <p:font typeface="Dreaming Outloud Sans" panose="020B0604020202020204" charset="0"/>
      <p:regular r:id="rId26"/>
    </p:embeddedFont>
    <p:embeddedFont>
      <p:font typeface="Montserrat" panose="00000500000000000000" pitchFamily="2" charset="0"/>
      <p:regular r:id="rId27"/>
    </p:embeddedFont>
    <p:embeddedFont>
      <p:font typeface="Montserrat Bold" panose="00000800000000000000" charset="0"/>
      <p:regular r:id="rId28"/>
    </p:embeddedFont>
    <p:embeddedFont>
      <p:font typeface="Montserrat Italics" panose="020B0604020202020204" charset="0"/>
      <p:regular r:id="rId29"/>
    </p:embeddedFont>
    <p:embeddedFont>
      <p:font typeface="Open Sans Bold" panose="020B0604020202020204" charset="0"/>
      <p:regular r:id="rId30"/>
    </p:embeddedFont>
    <p:embeddedFont>
      <p:font typeface="Pompiere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32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8738" y="738302"/>
            <a:ext cx="1696133" cy="1914072"/>
          </a:xfrm>
          <a:custGeom>
            <a:avLst/>
            <a:gdLst/>
            <a:ahLst/>
            <a:cxnLst/>
            <a:rect l="l" t="t" r="r" b="b"/>
            <a:pathLst>
              <a:path w="1696133" h="1914072">
                <a:moveTo>
                  <a:pt x="0" y="0"/>
                </a:moveTo>
                <a:lnTo>
                  <a:pt x="1696133" y="0"/>
                </a:lnTo>
                <a:lnTo>
                  <a:pt x="1696133" y="1914072"/>
                </a:lnTo>
                <a:lnTo>
                  <a:pt x="0" y="19140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838738" y="8023676"/>
            <a:ext cx="5087018" cy="1872613"/>
            <a:chOff x="0" y="0"/>
            <a:chExt cx="1339791" cy="4931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39791" cy="493198"/>
            </a:xfrm>
            <a:custGeom>
              <a:avLst/>
              <a:gdLst/>
              <a:ahLst/>
              <a:cxnLst/>
              <a:rect l="l" t="t" r="r" b="b"/>
              <a:pathLst>
                <a:path w="1339791" h="493198">
                  <a:moveTo>
                    <a:pt x="1136591" y="0"/>
                  </a:moveTo>
                  <a:cubicBezTo>
                    <a:pt x="1248815" y="0"/>
                    <a:pt x="1339791" y="110406"/>
                    <a:pt x="1339791" y="246599"/>
                  </a:cubicBezTo>
                  <a:cubicBezTo>
                    <a:pt x="1339791" y="382792"/>
                    <a:pt x="1248815" y="493198"/>
                    <a:pt x="1136591" y="493198"/>
                  </a:cubicBezTo>
                  <a:lnTo>
                    <a:pt x="203200" y="493198"/>
                  </a:lnTo>
                  <a:cubicBezTo>
                    <a:pt x="90976" y="493198"/>
                    <a:pt x="0" y="382792"/>
                    <a:pt x="0" y="246599"/>
                  </a:cubicBezTo>
                  <a:cubicBezTo>
                    <a:pt x="0" y="11040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8818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39791" cy="531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38738" y="5938100"/>
            <a:ext cx="16875587" cy="1844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dirty="0">
                <a:solidFill>
                  <a:srgbClr val="20211F"/>
                </a:solidFill>
                <a:latin typeface="Montserrat"/>
              </a:rPr>
              <a:t>Le Lien 26 a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reçu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son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agrément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pour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l’EVS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en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automne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2021 et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est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entré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en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action à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partir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de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juin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2022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autour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d’un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projet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social qui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définit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trois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objectifs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: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733022" y="7424634"/>
            <a:ext cx="5087018" cy="2471655"/>
            <a:chOff x="0" y="0"/>
            <a:chExt cx="1339791" cy="6509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39791" cy="650971"/>
            </a:xfrm>
            <a:custGeom>
              <a:avLst/>
              <a:gdLst/>
              <a:ahLst/>
              <a:cxnLst/>
              <a:rect l="l" t="t" r="r" b="b"/>
              <a:pathLst>
                <a:path w="1339791" h="650971">
                  <a:moveTo>
                    <a:pt x="1136591" y="0"/>
                  </a:moveTo>
                  <a:cubicBezTo>
                    <a:pt x="1248815" y="0"/>
                    <a:pt x="1339791" y="145725"/>
                    <a:pt x="1339791" y="325485"/>
                  </a:cubicBezTo>
                  <a:cubicBezTo>
                    <a:pt x="1339791" y="505246"/>
                    <a:pt x="1248815" y="650971"/>
                    <a:pt x="1136591" y="650971"/>
                  </a:cubicBezTo>
                  <a:lnTo>
                    <a:pt x="203200" y="650971"/>
                  </a:lnTo>
                  <a:cubicBezTo>
                    <a:pt x="90976" y="650971"/>
                    <a:pt x="0" y="505246"/>
                    <a:pt x="0" y="325485"/>
                  </a:cubicBezTo>
                  <a:cubicBezTo>
                    <a:pt x="0" y="14572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D693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339791" cy="689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413755" y="7424634"/>
            <a:ext cx="5087018" cy="2471655"/>
            <a:chOff x="0" y="0"/>
            <a:chExt cx="1339791" cy="65097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39791" cy="650971"/>
            </a:xfrm>
            <a:custGeom>
              <a:avLst/>
              <a:gdLst/>
              <a:ahLst/>
              <a:cxnLst/>
              <a:rect l="l" t="t" r="r" b="b"/>
              <a:pathLst>
                <a:path w="1339791" h="650971">
                  <a:moveTo>
                    <a:pt x="1136591" y="0"/>
                  </a:moveTo>
                  <a:cubicBezTo>
                    <a:pt x="1248815" y="0"/>
                    <a:pt x="1339791" y="145725"/>
                    <a:pt x="1339791" y="325485"/>
                  </a:cubicBezTo>
                  <a:cubicBezTo>
                    <a:pt x="1339791" y="505246"/>
                    <a:pt x="1248815" y="650971"/>
                    <a:pt x="1136591" y="650971"/>
                  </a:cubicBezTo>
                  <a:lnTo>
                    <a:pt x="203200" y="650971"/>
                  </a:lnTo>
                  <a:cubicBezTo>
                    <a:pt x="90976" y="650971"/>
                    <a:pt x="0" y="505246"/>
                    <a:pt x="0" y="325485"/>
                  </a:cubicBezTo>
                  <a:cubicBezTo>
                    <a:pt x="0" y="14572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8818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339791" cy="689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946865" y="2424091"/>
            <a:ext cx="14048181" cy="228283"/>
          </a:xfrm>
          <a:custGeom>
            <a:avLst/>
            <a:gdLst/>
            <a:ahLst/>
            <a:cxnLst/>
            <a:rect l="l" t="t" r="r" b="b"/>
            <a:pathLst>
              <a:path w="14048181" h="228283">
                <a:moveTo>
                  <a:pt x="0" y="0"/>
                </a:moveTo>
                <a:lnTo>
                  <a:pt x="14048181" y="0"/>
                </a:lnTo>
                <a:lnTo>
                  <a:pt x="14048181" y="228283"/>
                </a:lnTo>
                <a:lnTo>
                  <a:pt x="0" y="2282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>
            <a:off x="16597896" y="1695338"/>
            <a:ext cx="1322807" cy="1931612"/>
          </a:xfrm>
          <a:custGeom>
            <a:avLst/>
            <a:gdLst/>
            <a:ahLst/>
            <a:cxnLst/>
            <a:rect l="l" t="t" r="r" b="b"/>
            <a:pathLst>
              <a:path w="1322807" h="1931612">
                <a:moveTo>
                  <a:pt x="0" y="0"/>
                </a:moveTo>
                <a:lnTo>
                  <a:pt x="1322808" y="0"/>
                </a:lnTo>
                <a:lnTo>
                  <a:pt x="1322808" y="1931611"/>
                </a:lnTo>
                <a:lnTo>
                  <a:pt x="0" y="19316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TextBox 15"/>
          <p:cNvSpPr txBox="1"/>
          <p:nvPr/>
        </p:nvSpPr>
        <p:spPr>
          <a:xfrm>
            <a:off x="838738" y="3550501"/>
            <a:ext cx="16875587" cy="2463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20211F"/>
                </a:solidFill>
                <a:latin typeface="Montserrat"/>
              </a:rPr>
              <a:t>Espace de vie sociale, ou EVS, est un agrément de la CAF pour des structures qui assurent l’animation de la vie sociale sur un territoire donné.</a:t>
            </a:r>
          </a:p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20211F"/>
                </a:solidFill>
                <a:latin typeface="Montserrat"/>
              </a:rPr>
              <a:t>Les EVS ont pour mission de participer à la cohésion sociale et au maillage du territoire.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946865" y="420893"/>
            <a:ext cx="13043218" cy="1576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ED6933"/>
                </a:solidFill>
                <a:latin typeface="Dreaming Outloud Sans"/>
              </a:rPr>
              <a:t>Rapport d’activité de l’EVS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63389" y="8036375"/>
            <a:ext cx="4777497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Montserrat Bold"/>
              </a:rPr>
              <a:t>Connaître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Montserrat Bold"/>
              </a:rPr>
              <a:t>et se faire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Montserrat Bold"/>
              </a:rPr>
              <a:t>connaître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887783" y="7357959"/>
            <a:ext cx="4777497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Montserrat Bold"/>
              </a:rPr>
              <a:t>Rompre les isolements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Montserrat Bold"/>
              </a:rPr>
              <a:t>géographiques et sociaux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413755" y="7436816"/>
            <a:ext cx="4777497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Montserrat Bold"/>
              </a:rPr>
              <a:t>Favoriser l’accès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Montserrat Bold"/>
              </a:rPr>
              <a:t>au droit et au travail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Montserrat Bold"/>
              </a:rPr>
              <a:t>par l’autonomie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Montserrat Bold"/>
              </a:rPr>
              <a:t>numérique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402077" y="808243"/>
            <a:ext cx="171444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28818B"/>
                </a:solidFill>
                <a:latin typeface="Open Sans Bold"/>
              </a:rPr>
              <a:t>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4235" y="681784"/>
            <a:ext cx="1696133" cy="1914072"/>
          </a:xfrm>
          <a:custGeom>
            <a:avLst/>
            <a:gdLst/>
            <a:ahLst/>
            <a:cxnLst/>
            <a:rect l="l" t="t" r="r" b="b"/>
            <a:pathLst>
              <a:path w="1696133" h="1914072">
                <a:moveTo>
                  <a:pt x="0" y="0"/>
                </a:moveTo>
                <a:lnTo>
                  <a:pt x="1696133" y="0"/>
                </a:lnTo>
                <a:lnTo>
                  <a:pt x="1696133" y="1914072"/>
                </a:lnTo>
                <a:lnTo>
                  <a:pt x="0" y="19140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2784877" y="7415506"/>
            <a:ext cx="4953506" cy="1961588"/>
          </a:xfrm>
          <a:custGeom>
            <a:avLst/>
            <a:gdLst/>
            <a:ahLst/>
            <a:cxnLst/>
            <a:rect l="l" t="t" r="r" b="b"/>
            <a:pathLst>
              <a:path w="4953506" h="1961588">
                <a:moveTo>
                  <a:pt x="0" y="0"/>
                </a:moveTo>
                <a:lnTo>
                  <a:pt x="4953506" y="0"/>
                </a:lnTo>
                <a:lnTo>
                  <a:pt x="4953506" y="1961588"/>
                </a:lnTo>
                <a:lnTo>
                  <a:pt x="0" y="19615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467807" y="2680187"/>
            <a:ext cx="4947991" cy="6998573"/>
          </a:xfrm>
          <a:custGeom>
            <a:avLst/>
            <a:gdLst/>
            <a:ahLst/>
            <a:cxnLst/>
            <a:rect l="l" t="t" r="r" b="b"/>
            <a:pathLst>
              <a:path w="4947991" h="6998573">
                <a:moveTo>
                  <a:pt x="0" y="0"/>
                </a:moveTo>
                <a:lnTo>
                  <a:pt x="4947991" y="0"/>
                </a:lnTo>
                <a:lnTo>
                  <a:pt x="4947991" y="6998572"/>
                </a:lnTo>
                <a:lnTo>
                  <a:pt x="0" y="69985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415798" y="7113841"/>
            <a:ext cx="3419892" cy="2564919"/>
          </a:xfrm>
          <a:custGeom>
            <a:avLst/>
            <a:gdLst/>
            <a:ahLst/>
            <a:cxnLst/>
            <a:rect l="l" t="t" r="r" b="b"/>
            <a:pathLst>
              <a:path w="3419892" h="2564919">
                <a:moveTo>
                  <a:pt x="0" y="0"/>
                </a:moveTo>
                <a:lnTo>
                  <a:pt x="3419892" y="0"/>
                </a:lnTo>
                <a:lnTo>
                  <a:pt x="3419892" y="2564918"/>
                </a:lnTo>
                <a:lnTo>
                  <a:pt x="0" y="25649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9144000" y="7165521"/>
            <a:ext cx="3350985" cy="2513239"/>
          </a:xfrm>
          <a:custGeom>
            <a:avLst/>
            <a:gdLst/>
            <a:ahLst/>
            <a:cxnLst/>
            <a:rect l="l" t="t" r="r" b="b"/>
            <a:pathLst>
              <a:path w="3350985" h="2513239">
                <a:moveTo>
                  <a:pt x="0" y="0"/>
                </a:moveTo>
                <a:lnTo>
                  <a:pt x="3350985" y="0"/>
                </a:lnTo>
                <a:lnTo>
                  <a:pt x="3350985" y="2513238"/>
                </a:lnTo>
                <a:lnTo>
                  <a:pt x="0" y="25132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2340368" y="953026"/>
            <a:ext cx="15688571" cy="1012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ED6933"/>
                </a:solidFill>
                <a:latin typeface="Dreaming Outloud Sans"/>
              </a:rPr>
              <a:t>Zoom sur le partenariat avec le Groupe local SSA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15798" y="2538706"/>
            <a:ext cx="12322585" cy="424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20211F"/>
                </a:solidFill>
                <a:latin typeface="Montserrat"/>
              </a:rPr>
              <a:t>L’espace de vie sociale Le Lien 26 participe à la dynamique pour une démocratie alimentaire sur le territoire avec le collectif d’habitant-es qui animent la SSA sur Dieulefit et alentours.</a:t>
            </a:r>
          </a:p>
          <a:p>
            <a:pPr algn="just">
              <a:lnSpc>
                <a:spcPts val="4200"/>
              </a:lnSpc>
            </a:pPr>
            <a:endParaRPr lang="en-US" sz="3000">
              <a:solidFill>
                <a:srgbClr val="20211F"/>
              </a:solidFill>
              <a:latin typeface="Montserrat"/>
            </a:endParaRP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20211F"/>
                </a:solidFill>
                <a:latin typeface="Montserrat"/>
              </a:rPr>
              <a:t>L’animatrice EVS est référente du groupe de travail Educ pop et a organisé en juin 2023 une cantine populaire aux Restos du coeur où un dhal végétarien a été cuisiné avec les bénévoles puis distribué aux personnes accueillies.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4235" y="681784"/>
            <a:ext cx="1696133" cy="1914072"/>
          </a:xfrm>
          <a:custGeom>
            <a:avLst/>
            <a:gdLst/>
            <a:ahLst/>
            <a:cxnLst/>
            <a:rect l="l" t="t" r="r" b="b"/>
            <a:pathLst>
              <a:path w="1696133" h="1914072">
                <a:moveTo>
                  <a:pt x="0" y="0"/>
                </a:moveTo>
                <a:lnTo>
                  <a:pt x="1696133" y="0"/>
                </a:lnTo>
                <a:lnTo>
                  <a:pt x="1696133" y="1914072"/>
                </a:lnTo>
                <a:lnTo>
                  <a:pt x="0" y="19140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644235" y="2881674"/>
            <a:ext cx="11049168" cy="6215157"/>
          </a:xfrm>
          <a:custGeom>
            <a:avLst/>
            <a:gdLst/>
            <a:ahLst/>
            <a:cxnLst/>
            <a:rect l="l" t="t" r="r" b="b"/>
            <a:pathLst>
              <a:path w="11049168" h="6215157">
                <a:moveTo>
                  <a:pt x="0" y="0"/>
                </a:moveTo>
                <a:lnTo>
                  <a:pt x="11049168" y="0"/>
                </a:lnTo>
                <a:lnTo>
                  <a:pt x="11049168" y="6215157"/>
                </a:lnTo>
                <a:lnTo>
                  <a:pt x="0" y="62151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2340368" y="953026"/>
            <a:ext cx="15688571" cy="1012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ED6933"/>
                </a:solidFill>
                <a:latin typeface="Dreaming Outloud Sans"/>
              </a:rPr>
              <a:t>Zoom sur les Temps Partagés Alimentation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290024" y="3036502"/>
            <a:ext cx="5488944" cy="584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20211F"/>
                </a:solidFill>
                <a:latin typeface="Montserrat"/>
              </a:rPr>
              <a:t>Beau projet de territoire !</a:t>
            </a:r>
          </a:p>
          <a:p>
            <a:pPr algn="just">
              <a:lnSpc>
                <a:spcPts val="4200"/>
              </a:lnSpc>
            </a:pPr>
            <a:endParaRPr lang="en-US" sz="3000">
              <a:solidFill>
                <a:srgbClr val="20211F"/>
              </a:solidFill>
              <a:latin typeface="Montserrat"/>
            </a:endParaRP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20211F"/>
                </a:solidFill>
                <a:latin typeface="Montserrat"/>
              </a:rPr>
              <a:t>En mai 2023, une petite équipe (Le Lien 26, Radiolà, PAT CCDB, Groupe Local SSA, Les échos de Couspeau) a sillonné le territoire pour des temps d’écoute et d’échanges autour des podcasts Plat de résistances de Radiolà 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4235" y="681784"/>
            <a:ext cx="1696133" cy="1914072"/>
          </a:xfrm>
          <a:custGeom>
            <a:avLst/>
            <a:gdLst/>
            <a:ahLst/>
            <a:cxnLst/>
            <a:rect l="l" t="t" r="r" b="b"/>
            <a:pathLst>
              <a:path w="1696133" h="1914072">
                <a:moveTo>
                  <a:pt x="0" y="0"/>
                </a:moveTo>
                <a:lnTo>
                  <a:pt x="1696133" y="0"/>
                </a:lnTo>
                <a:lnTo>
                  <a:pt x="1696133" y="1914072"/>
                </a:lnTo>
                <a:lnTo>
                  <a:pt x="0" y="19140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2791472" y="6949298"/>
            <a:ext cx="3131210" cy="2688544"/>
          </a:xfrm>
          <a:custGeom>
            <a:avLst/>
            <a:gdLst/>
            <a:ahLst/>
            <a:cxnLst/>
            <a:rect l="l" t="t" r="r" b="b"/>
            <a:pathLst>
              <a:path w="3131210" h="2688544">
                <a:moveTo>
                  <a:pt x="0" y="0"/>
                </a:moveTo>
                <a:lnTo>
                  <a:pt x="3131211" y="0"/>
                </a:lnTo>
                <a:lnTo>
                  <a:pt x="3131211" y="2688544"/>
                </a:lnTo>
                <a:lnTo>
                  <a:pt x="0" y="2688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0662722" y="6959688"/>
            <a:ext cx="3696169" cy="2569146"/>
          </a:xfrm>
          <a:custGeom>
            <a:avLst/>
            <a:gdLst/>
            <a:ahLst/>
            <a:cxnLst/>
            <a:rect l="l" t="t" r="r" b="b"/>
            <a:pathLst>
              <a:path w="3696169" h="2569146">
                <a:moveTo>
                  <a:pt x="0" y="0"/>
                </a:moveTo>
                <a:lnTo>
                  <a:pt x="3696169" y="0"/>
                </a:lnTo>
                <a:lnTo>
                  <a:pt x="3696169" y="2569146"/>
                </a:lnTo>
                <a:lnTo>
                  <a:pt x="0" y="25691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6742491" y="6959688"/>
            <a:ext cx="3100423" cy="2678154"/>
          </a:xfrm>
          <a:custGeom>
            <a:avLst/>
            <a:gdLst/>
            <a:ahLst/>
            <a:cxnLst/>
            <a:rect l="l" t="t" r="r" b="b"/>
            <a:pathLst>
              <a:path w="3100423" h="2678154">
                <a:moveTo>
                  <a:pt x="0" y="0"/>
                </a:moveTo>
                <a:lnTo>
                  <a:pt x="3100422" y="0"/>
                </a:lnTo>
                <a:lnTo>
                  <a:pt x="3100422" y="2678154"/>
                </a:lnTo>
                <a:lnTo>
                  <a:pt x="0" y="2678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2791472" y="2254189"/>
            <a:ext cx="14713059" cy="478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20211F"/>
                </a:solidFill>
                <a:latin typeface="Montserrat"/>
              </a:rPr>
              <a:t>Le Lien 26 dispose d’un local aux HLM des Reymonds.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20211F"/>
                </a:solidFill>
                <a:latin typeface="Montserrat"/>
              </a:rPr>
              <a:t>Nous avons à coeur de pouvoir apporter de l’animation dans ce quartier, ce qui a été rendu difficile en 2023 par le chantier de réhabilitation.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20211F"/>
                </a:solidFill>
                <a:latin typeface="Montserrat"/>
              </a:rPr>
              <a:t>Nous avons pu rencontrer les habitant-es pour réfléchir à leurs besoins et envies et deux des collectifs d’habitant-es que nous accompagnons se situent dans ce quartier !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20211F"/>
                </a:solidFill>
                <a:latin typeface="Montserrat"/>
              </a:rPr>
              <a:t>Le 2 juin nous avions organisé une fête des voisins qui a accueilli une quinzaine d’habitant-es malgré la tempête !</a:t>
            </a:r>
          </a:p>
          <a:p>
            <a:pPr algn="just">
              <a:lnSpc>
                <a:spcPts val="4200"/>
              </a:lnSpc>
            </a:pPr>
            <a:endParaRPr lang="en-US" sz="3000">
              <a:solidFill>
                <a:srgbClr val="20211F"/>
              </a:solidFill>
              <a:latin typeface="Montserra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244694" y="7035739"/>
            <a:ext cx="2259838" cy="1208522"/>
          </a:xfrm>
          <a:custGeom>
            <a:avLst/>
            <a:gdLst/>
            <a:ahLst/>
            <a:cxnLst/>
            <a:rect l="l" t="t" r="r" b="b"/>
            <a:pathLst>
              <a:path w="2259838" h="1208522">
                <a:moveTo>
                  <a:pt x="0" y="0"/>
                </a:moveTo>
                <a:lnTo>
                  <a:pt x="2259838" y="0"/>
                </a:lnTo>
                <a:lnTo>
                  <a:pt x="2259838" y="1208522"/>
                </a:lnTo>
                <a:lnTo>
                  <a:pt x="0" y="12085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686041" y="914400"/>
            <a:ext cx="15688571" cy="1012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28818B"/>
                </a:solidFill>
                <a:latin typeface="Dreaming Outloud Sans"/>
              </a:rPr>
              <a:t>Nos actions aux Reymonds 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178041" y="8632849"/>
            <a:ext cx="2800667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Italics"/>
              </a:rPr>
              <a:t>Merci Marie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Italics"/>
              </a:rPr>
              <a:t>pour les dessins 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4235" y="681784"/>
            <a:ext cx="1696133" cy="1914072"/>
          </a:xfrm>
          <a:custGeom>
            <a:avLst/>
            <a:gdLst/>
            <a:ahLst/>
            <a:cxnLst/>
            <a:rect l="l" t="t" r="r" b="b"/>
            <a:pathLst>
              <a:path w="1696133" h="1914072">
                <a:moveTo>
                  <a:pt x="0" y="0"/>
                </a:moveTo>
                <a:lnTo>
                  <a:pt x="1696133" y="0"/>
                </a:lnTo>
                <a:lnTo>
                  <a:pt x="1696133" y="1914072"/>
                </a:lnTo>
                <a:lnTo>
                  <a:pt x="0" y="19140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3024549" y="3024338"/>
            <a:ext cx="15688571" cy="1118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40"/>
              </a:lnSpc>
            </a:pPr>
            <a:r>
              <a:rPr lang="en-US" sz="6600">
                <a:solidFill>
                  <a:srgbClr val="ED6933"/>
                </a:solidFill>
                <a:latin typeface="Dreaming Outloud Sans"/>
              </a:rPr>
              <a:t>Et pour 2024 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20967" y="5067300"/>
            <a:ext cx="12306623" cy="6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20211F"/>
                </a:solidFill>
                <a:latin typeface="Montserrat"/>
              </a:rPr>
              <a:t>Bien parti-es sur notre lancée, on garde le cap 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8894" y="0"/>
            <a:ext cx="14550212" cy="10287000"/>
          </a:xfrm>
          <a:custGeom>
            <a:avLst/>
            <a:gdLst/>
            <a:ahLst/>
            <a:cxnLst/>
            <a:rect l="l" t="t" r="r" b="b"/>
            <a:pathLst>
              <a:path w="14550212" h="10287000">
                <a:moveTo>
                  <a:pt x="0" y="0"/>
                </a:moveTo>
                <a:lnTo>
                  <a:pt x="14550212" y="0"/>
                </a:lnTo>
                <a:lnTo>
                  <a:pt x="145502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4235" y="499900"/>
            <a:ext cx="1696133" cy="1914072"/>
          </a:xfrm>
          <a:custGeom>
            <a:avLst/>
            <a:gdLst/>
            <a:ahLst/>
            <a:cxnLst/>
            <a:rect l="l" t="t" r="r" b="b"/>
            <a:pathLst>
              <a:path w="1696133" h="1914072">
                <a:moveTo>
                  <a:pt x="0" y="0"/>
                </a:moveTo>
                <a:lnTo>
                  <a:pt x="1696133" y="0"/>
                </a:lnTo>
                <a:lnTo>
                  <a:pt x="1696133" y="1914072"/>
                </a:lnTo>
                <a:lnTo>
                  <a:pt x="0" y="19140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7225700" y="3655229"/>
            <a:ext cx="3369639" cy="4463098"/>
          </a:xfrm>
          <a:custGeom>
            <a:avLst/>
            <a:gdLst/>
            <a:ahLst/>
            <a:cxnLst/>
            <a:rect l="l" t="t" r="r" b="b"/>
            <a:pathLst>
              <a:path w="3369639" h="4463098">
                <a:moveTo>
                  <a:pt x="0" y="0"/>
                </a:moveTo>
                <a:lnTo>
                  <a:pt x="3369639" y="0"/>
                </a:lnTo>
                <a:lnTo>
                  <a:pt x="3369639" y="4463098"/>
                </a:lnTo>
                <a:lnTo>
                  <a:pt x="0" y="44630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10666425" y="3655229"/>
            <a:ext cx="456787" cy="435375"/>
            <a:chOff x="0" y="0"/>
            <a:chExt cx="812800" cy="7747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D693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28600" y="228600"/>
              <a:ext cx="355600" cy="381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050533" y="1022559"/>
            <a:ext cx="15688571" cy="1118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40"/>
              </a:lnSpc>
            </a:pPr>
            <a:r>
              <a:rPr lang="en-US" sz="6600">
                <a:solidFill>
                  <a:srgbClr val="ED6933"/>
                </a:solidFill>
                <a:latin typeface="Dreaming Outloud Sans"/>
              </a:rPr>
              <a:t>Zoom sur le GT Femmes en milieu rural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4235" y="2548231"/>
            <a:ext cx="6510378" cy="7406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Montserrat"/>
              </a:rPr>
              <a:t>Le GT Femmes en milieu rural regroupe des </a:t>
            </a:r>
            <a:r>
              <a:rPr lang="en-US" sz="2800">
                <a:solidFill>
                  <a:srgbClr val="000000"/>
                </a:solidFill>
                <a:latin typeface="Montserrat Bold"/>
              </a:rPr>
              <a:t>partenaires</a:t>
            </a:r>
            <a:r>
              <a:rPr lang="en-US" sz="2800">
                <a:solidFill>
                  <a:srgbClr val="000000"/>
                </a:solidFill>
                <a:latin typeface="Montserrat"/>
              </a:rPr>
              <a:t> (associations, élu-es, individus, institutions) concernés par </a:t>
            </a:r>
            <a:r>
              <a:rPr lang="en-US" sz="2800">
                <a:solidFill>
                  <a:srgbClr val="000000"/>
                </a:solidFill>
                <a:latin typeface="Montserrat Bold"/>
              </a:rPr>
              <a:t>la situation des femmes</a:t>
            </a:r>
            <a:r>
              <a:rPr lang="en-US" sz="2800">
                <a:solidFill>
                  <a:srgbClr val="000000"/>
                </a:solidFill>
                <a:latin typeface="Montserrat"/>
              </a:rPr>
              <a:t> sur le territoire.</a:t>
            </a:r>
          </a:p>
          <a:p>
            <a:pPr algn="just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Montserrat"/>
              </a:rPr>
              <a:t>Ensemble, les partenaires travaillent sur des </a:t>
            </a:r>
            <a:r>
              <a:rPr lang="en-US" sz="2800">
                <a:solidFill>
                  <a:srgbClr val="000000"/>
                </a:solidFill>
                <a:latin typeface="Montserrat Bold"/>
              </a:rPr>
              <a:t>thématiques</a:t>
            </a:r>
            <a:r>
              <a:rPr lang="en-US" sz="2800">
                <a:solidFill>
                  <a:srgbClr val="000000"/>
                </a:solidFill>
                <a:latin typeface="Montserrat"/>
              </a:rPr>
              <a:t> pour évaluer le vécu féminin et </a:t>
            </a:r>
            <a:r>
              <a:rPr lang="en-US" sz="2800">
                <a:solidFill>
                  <a:srgbClr val="000000"/>
                </a:solidFill>
                <a:latin typeface="Montserrat Bold"/>
              </a:rPr>
              <a:t>identifier les risques d’inégalité et/ou de violence</a:t>
            </a:r>
            <a:r>
              <a:rPr lang="en-US" sz="2800">
                <a:solidFill>
                  <a:srgbClr val="000000"/>
                </a:solidFill>
                <a:latin typeface="Montserrat"/>
              </a:rPr>
              <a:t>.</a:t>
            </a:r>
          </a:p>
          <a:p>
            <a:pPr algn="just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Montserrat"/>
              </a:rPr>
              <a:t>Le GT se réunit tous les 2 mois et tend à organiser des actions pour les publics féminins et les partenaires.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894818" y="2776250"/>
            <a:ext cx="6679914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3300">
                <a:solidFill>
                  <a:srgbClr val="28818B"/>
                </a:solidFill>
                <a:latin typeface="Montserrat Bold"/>
              </a:rPr>
              <a:t>Actions à venir 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21487" y="3617129"/>
            <a:ext cx="6654712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Rencontre avec Emilie Bouix, responsable du Résavv de Montélimar pour un temps de formation sur le thème de l’emprise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321487" y="5182404"/>
            <a:ext cx="6654712" cy="172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Organisation d’une réunion de sensibilisation au signalement des violences conjugales avec l’ordre des médecins de la Drôme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321487" y="7139653"/>
            <a:ext cx="6654712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Stage amour et sexualité par Parlons crush pour des mères et filles en précarité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21487" y="8594725"/>
            <a:ext cx="6654712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Ateliers Les Entreprenantes par l’Ouvre-chemins pour des femmes en situation de précarité et/ou monoparentalité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666425" y="5220504"/>
            <a:ext cx="456787" cy="435375"/>
            <a:chOff x="0" y="0"/>
            <a:chExt cx="812800" cy="774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8818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28600" y="228600"/>
              <a:ext cx="355600" cy="381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666425" y="7170354"/>
            <a:ext cx="456787" cy="435375"/>
            <a:chOff x="0" y="0"/>
            <a:chExt cx="812800" cy="7747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D693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28600" y="228600"/>
              <a:ext cx="355600" cy="381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666425" y="8632825"/>
            <a:ext cx="456787" cy="435375"/>
            <a:chOff x="0" y="0"/>
            <a:chExt cx="812800" cy="7747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8818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28600" y="228600"/>
              <a:ext cx="355600" cy="381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3238" y="0"/>
            <a:ext cx="14550212" cy="10287000"/>
          </a:xfrm>
          <a:custGeom>
            <a:avLst/>
            <a:gdLst/>
            <a:ahLst/>
            <a:cxnLst/>
            <a:rect l="l" t="t" r="r" b="b"/>
            <a:pathLst>
              <a:path w="14550212" h="10287000">
                <a:moveTo>
                  <a:pt x="0" y="0"/>
                </a:moveTo>
                <a:lnTo>
                  <a:pt x="14550212" y="0"/>
                </a:lnTo>
                <a:lnTo>
                  <a:pt x="145502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4235" y="499900"/>
            <a:ext cx="1696133" cy="1914072"/>
          </a:xfrm>
          <a:custGeom>
            <a:avLst/>
            <a:gdLst/>
            <a:ahLst/>
            <a:cxnLst/>
            <a:rect l="l" t="t" r="r" b="b"/>
            <a:pathLst>
              <a:path w="1696133" h="1914072">
                <a:moveTo>
                  <a:pt x="0" y="0"/>
                </a:moveTo>
                <a:lnTo>
                  <a:pt x="1696133" y="0"/>
                </a:lnTo>
                <a:lnTo>
                  <a:pt x="1696133" y="1914072"/>
                </a:lnTo>
                <a:lnTo>
                  <a:pt x="0" y="19140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492301" y="4255720"/>
            <a:ext cx="3087528" cy="4367676"/>
          </a:xfrm>
          <a:custGeom>
            <a:avLst/>
            <a:gdLst/>
            <a:ahLst/>
            <a:cxnLst/>
            <a:rect l="l" t="t" r="r" b="b"/>
            <a:pathLst>
              <a:path w="3087528" h="4367676">
                <a:moveTo>
                  <a:pt x="0" y="0"/>
                </a:moveTo>
                <a:lnTo>
                  <a:pt x="3087529" y="0"/>
                </a:lnTo>
                <a:lnTo>
                  <a:pt x="3087529" y="4367676"/>
                </a:lnTo>
                <a:lnTo>
                  <a:pt x="0" y="43676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5542413" y="4255720"/>
            <a:ext cx="3087947" cy="4367676"/>
          </a:xfrm>
          <a:custGeom>
            <a:avLst/>
            <a:gdLst/>
            <a:ahLst/>
            <a:cxnLst/>
            <a:rect l="l" t="t" r="r" b="b"/>
            <a:pathLst>
              <a:path w="3087947" h="4367676">
                <a:moveTo>
                  <a:pt x="0" y="0"/>
                </a:moveTo>
                <a:lnTo>
                  <a:pt x="3087947" y="0"/>
                </a:lnTo>
                <a:lnTo>
                  <a:pt x="3087947" y="4367676"/>
                </a:lnTo>
                <a:lnTo>
                  <a:pt x="0" y="43676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9592385" y="4214197"/>
            <a:ext cx="3117304" cy="4409199"/>
          </a:xfrm>
          <a:custGeom>
            <a:avLst/>
            <a:gdLst/>
            <a:ahLst/>
            <a:cxnLst/>
            <a:rect l="l" t="t" r="r" b="b"/>
            <a:pathLst>
              <a:path w="3117304" h="4409199">
                <a:moveTo>
                  <a:pt x="0" y="0"/>
                </a:moveTo>
                <a:lnTo>
                  <a:pt x="3117304" y="0"/>
                </a:lnTo>
                <a:lnTo>
                  <a:pt x="3117304" y="4409199"/>
                </a:lnTo>
                <a:lnTo>
                  <a:pt x="0" y="44091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3050533" y="1022559"/>
            <a:ext cx="15688571" cy="1118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40"/>
              </a:lnSpc>
            </a:pPr>
            <a:r>
              <a:rPr lang="en-US" sz="6600">
                <a:solidFill>
                  <a:srgbClr val="ED6933"/>
                </a:solidFill>
                <a:latin typeface="Dreaming Outloud Sans"/>
              </a:rPr>
              <a:t>Zoom sur les AIS 2023-2024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3768" y="2356822"/>
            <a:ext cx="17924232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20211F"/>
                </a:solidFill>
                <a:latin typeface="Montserrat"/>
              </a:rPr>
              <a:t>Trois nouveaux ateliers : Stimules tes neurones, Plantes et Papiers et Qi Gong thérapeutique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20211F"/>
                </a:solidFill>
                <a:latin typeface="Montserrat"/>
              </a:rPr>
              <a:t>Trois autres communes : La Roche-Saint-Secret, Pont de Barret, Le Poet-Laval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20211F"/>
                </a:solidFill>
                <a:latin typeface="Montserrat"/>
              </a:rPr>
              <a:t>Avec une alternance de 3 semaines sur chaque commune</a:t>
            </a:r>
          </a:p>
        </p:txBody>
      </p:sp>
      <p:sp>
        <p:nvSpPr>
          <p:cNvPr id="8" name="Freeform 8"/>
          <p:cNvSpPr/>
          <p:nvPr/>
        </p:nvSpPr>
        <p:spPr>
          <a:xfrm>
            <a:off x="16631974" y="8561271"/>
            <a:ext cx="1254653" cy="1394059"/>
          </a:xfrm>
          <a:custGeom>
            <a:avLst/>
            <a:gdLst/>
            <a:ahLst/>
            <a:cxnLst/>
            <a:rect l="l" t="t" r="r" b="b"/>
            <a:pathLst>
              <a:path w="1254653" h="1394059">
                <a:moveTo>
                  <a:pt x="0" y="0"/>
                </a:moveTo>
                <a:lnTo>
                  <a:pt x="1254652" y="0"/>
                </a:lnTo>
                <a:lnTo>
                  <a:pt x="1254652" y="1394058"/>
                </a:lnTo>
                <a:lnTo>
                  <a:pt x="0" y="13940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5358875" y="9319688"/>
            <a:ext cx="11145837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"/>
              </a:rPr>
              <a:t>Action financée par la Conférence des Financeurs et les communes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180508" y="4157047"/>
            <a:ext cx="4706118" cy="371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20211F"/>
                </a:solidFill>
                <a:latin typeface="Montserrat Italics"/>
              </a:rPr>
              <a:t>D’autres ateliers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20211F"/>
                </a:solidFill>
                <a:latin typeface="Montserrat Italics"/>
              </a:rPr>
              <a:t>devraient commencer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20211F"/>
                </a:solidFill>
                <a:latin typeface="Montserrat Italics"/>
              </a:rPr>
              <a:t>au mois d’octobre :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20211F"/>
                </a:solidFill>
                <a:latin typeface="Montserrat Italics"/>
              </a:rPr>
              <a:t>Relaxologie,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20211F"/>
                </a:solidFill>
                <a:latin typeface="Montserrat Italics"/>
              </a:rPr>
              <a:t>Laboratoire graphique.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20211F"/>
                </a:solidFill>
                <a:latin typeface="Montserrat Italics"/>
              </a:rPr>
              <a:t>Stimules tes neurones est maintenu 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1354" y="0"/>
            <a:ext cx="14550212" cy="10287000"/>
          </a:xfrm>
          <a:custGeom>
            <a:avLst/>
            <a:gdLst/>
            <a:ahLst/>
            <a:cxnLst/>
            <a:rect l="l" t="t" r="r" b="b"/>
            <a:pathLst>
              <a:path w="14550212" h="10287000">
                <a:moveTo>
                  <a:pt x="0" y="0"/>
                </a:moveTo>
                <a:lnTo>
                  <a:pt x="14550212" y="0"/>
                </a:lnTo>
                <a:lnTo>
                  <a:pt x="145502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4235" y="499900"/>
            <a:ext cx="1696133" cy="1914072"/>
          </a:xfrm>
          <a:custGeom>
            <a:avLst/>
            <a:gdLst/>
            <a:ahLst/>
            <a:cxnLst/>
            <a:rect l="l" t="t" r="r" b="b"/>
            <a:pathLst>
              <a:path w="1696133" h="1914072">
                <a:moveTo>
                  <a:pt x="0" y="0"/>
                </a:moveTo>
                <a:lnTo>
                  <a:pt x="1696133" y="0"/>
                </a:lnTo>
                <a:lnTo>
                  <a:pt x="1696133" y="1914072"/>
                </a:lnTo>
                <a:lnTo>
                  <a:pt x="0" y="19140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341678" y="5143500"/>
            <a:ext cx="5417710" cy="4322667"/>
            <a:chOff x="0" y="0"/>
            <a:chExt cx="1082857" cy="8639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2857" cy="863987"/>
            </a:xfrm>
            <a:custGeom>
              <a:avLst/>
              <a:gdLst/>
              <a:ahLst/>
              <a:cxnLst/>
              <a:rect l="l" t="t" r="r" b="b"/>
              <a:pathLst>
                <a:path w="1082857" h="863987">
                  <a:moveTo>
                    <a:pt x="0" y="50800"/>
                  </a:moveTo>
                  <a:lnTo>
                    <a:pt x="541428" y="0"/>
                  </a:lnTo>
                  <a:lnTo>
                    <a:pt x="1082857" y="50800"/>
                  </a:lnTo>
                  <a:lnTo>
                    <a:pt x="1082857" y="813187"/>
                  </a:lnTo>
                  <a:lnTo>
                    <a:pt x="541428" y="863987"/>
                  </a:lnTo>
                  <a:lnTo>
                    <a:pt x="0" y="813187"/>
                  </a:lnTo>
                  <a:lnTo>
                    <a:pt x="0" y="50800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2700"/>
              <a:ext cx="1082857" cy="851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353892" y="5143500"/>
            <a:ext cx="5391726" cy="4322667"/>
            <a:chOff x="0" y="0"/>
            <a:chExt cx="1077663" cy="86398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77663" cy="863987"/>
            </a:xfrm>
            <a:custGeom>
              <a:avLst/>
              <a:gdLst/>
              <a:ahLst/>
              <a:cxnLst/>
              <a:rect l="l" t="t" r="r" b="b"/>
              <a:pathLst>
                <a:path w="1077663" h="863987">
                  <a:moveTo>
                    <a:pt x="0" y="50800"/>
                  </a:moveTo>
                  <a:lnTo>
                    <a:pt x="538832" y="0"/>
                  </a:lnTo>
                  <a:lnTo>
                    <a:pt x="1077663" y="50800"/>
                  </a:lnTo>
                  <a:lnTo>
                    <a:pt x="1077663" y="813187"/>
                  </a:lnTo>
                  <a:lnTo>
                    <a:pt x="538832" y="863987"/>
                  </a:lnTo>
                  <a:lnTo>
                    <a:pt x="0" y="813187"/>
                  </a:lnTo>
                  <a:lnTo>
                    <a:pt x="0" y="50800"/>
                  </a:ln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2700"/>
              <a:ext cx="1077663" cy="851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340123" y="5143500"/>
            <a:ext cx="5423211" cy="4322667"/>
            <a:chOff x="0" y="0"/>
            <a:chExt cx="1083956" cy="86398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83956" cy="863987"/>
            </a:xfrm>
            <a:custGeom>
              <a:avLst/>
              <a:gdLst/>
              <a:ahLst/>
              <a:cxnLst/>
              <a:rect l="l" t="t" r="r" b="b"/>
              <a:pathLst>
                <a:path w="1083956" h="863987">
                  <a:moveTo>
                    <a:pt x="0" y="50800"/>
                  </a:moveTo>
                  <a:lnTo>
                    <a:pt x="541978" y="0"/>
                  </a:lnTo>
                  <a:lnTo>
                    <a:pt x="1083956" y="50800"/>
                  </a:lnTo>
                  <a:lnTo>
                    <a:pt x="1083956" y="813187"/>
                  </a:lnTo>
                  <a:lnTo>
                    <a:pt x="541978" y="863987"/>
                  </a:lnTo>
                  <a:lnTo>
                    <a:pt x="0" y="813187"/>
                  </a:lnTo>
                  <a:lnTo>
                    <a:pt x="0" y="50800"/>
                  </a:lnTo>
                  <a:close/>
                </a:path>
              </a:pathLst>
            </a:custGeom>
            <a:gradFill rotWithShape="1">
              <a:gsLst>
                <a:gs pos="0">
                  <a:srgbClr val="FF66C4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2700"/>
              <a:ext cx="1083956" cy="8512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7317128" y="4491934"/>
            <a:ext cx="446205" cy="651566"/>
          </a:xfrm>
          <a:custGeom>
            <a:avLst/>
            <a:gdLst/>
            <a:ahLst/>
            <a:cxnLst/>
            <a:rect l="l" t="t" r="r" b="b"/>
            <a:pathLst>
              <a:path w="446205" h="651566">
                <a:moveTo>
                  <a:pt x="0" y="0"/>
                </a:moveTo>
                <a:lnTo>
                  <a:pt x="446206" y="0"/>
                </a:lnTo>
                <a:lnTo>
                  <a:pt x="446206" y="651566"/>
                </a:lnTo>
                <a:lnTo>
                  <a:pt x="0" y="6515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4975853" y="8508841"/>
            <a:ext cx="749459" cy="749459"/>
          </a:xfrm>
          <a:custGeom>
            <a:avLst/>
            <a:gdLst/>
            <a:ahLst/>
            <a:cxnLst/>
            <a:rect l="l" t="t" r="r" b="b"/>
            <a:pathLst>
              <a:path w="749459" h="749459">
                <a:moveTo>
                  <a:pt x="0" y="0"/>
                </a:moveTo>
                <a:lnTo>
                  <a:pt x="749459" y="0"/>
                </a:lnTo>
                <a:lnTo>
                  <a:pt x="749459" y="749459"/>
                </a:lnTo>
                <a:lnTo>
                  <a:pt x="0" y="7494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TextBox 14"/>
          <p:cNvSpPr txBox="1"/>
          <p:nvPr/>
        </p:nvSpPr>
        <p:spPr>
          <a:xfrm>
            <a:off x="3050533" y="1022559"/>
            <a:ext cx="15688571" cy="1118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40"/>
              </a:lnSpc>
            </a:pPr>
            <a:r>
              <a:rPr lang="en-US" sz="6600">
                <a:solidFill>
                  <a:srgbClr val="ED6933"/>
                </a:solidFill>
                <a:latin typeface="Dreaming Outloud Sans"/>
              </a:rPr>
              <a:t>Zoom sur le portage de collectifs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24666" y="2672868"/>
            <a:ext cx="17238667" cy="215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40"/>
              </a:lnSpc>
            </a:pPr>
            <a:r>
              <a:rPr lang="en-US" sz="3100">
                <a:solidFill>
                  <a:srgbClr val="20211F"/>
                </a:solidFill>
                <a:latin typeface="Montserrat"/>
              </a:rPr>
              <a:t>L’espace de vie sociale peut accompagner des initiatives d’habitant-es et porter des collectifs dans le cadre de projets conformes à nos valeurs.</a:t>
            </a:r>
          </a:p>
          <a:p>
            <a:pPr algn="just">
              <a:lnSpc>
                <a:spcPts val="4340"/>
              </a:lnSpc>
            </a:pPr>
            <a:r>
              <a:rPr lang="en-US" sz="3100">
                <a:solidFill>
                  <a:srgbClr val="20211F"/>
                </a:solidFill>
                <a:latin typeface="Montserrat"/>
              </a:rPr>
              <a:t>L’animatrice EVS aide les habitant-es à formuler le projet qui est soumis à la collégiale associative pour validation.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346962" y="4551017"/>
            <a:ext cx="1748155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</a:rPr>
              <a:t>Financement PCA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25213" y="5365903"/>
            <a:ext cx="3850640" cy="1298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Montserrat Bold"/>
              </a:rPr>
              <a:t>Jardins Familiaux à 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Montserrat Bold"/>
              </a:rPr>
              <a:t>Développement Social 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Montserrat Bold"/>
              </a:rPr>
              <a:t>des Reymonds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836059" y="5540367"/>
            <a:ext cx="2615882" cy="860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Montserrat Bold"/>
              </a:rPr>
              <a:t>Achats groupés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Montserrat Bold"/>
              </a:rPr>
              <a:t>aux Reymonds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621073" y="5584978"/>
            <a:ext cx="2861310" cy="42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Montserrat Bold"/>
              </a:rPr>
              <a:t>Mobilité solidaire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24666" y="6931178"/>
            <a:ext cx="5042065" cy="1589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Montserrat"/>
              </a:rPr>
              <a:t>Une dizaine d’habitant-es du quartier des Reymonds s’organise pour obtenir 500m2 de terrain pour des parcelles à cultiver.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521594" y="6616853"/>
            <a:ext cx="5042065" cy="2389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Montserrat"/>
              </a:rPr>
              <a:t>Projet citoyen de créer un groupement d’achat pour faciliter la fourniture de produits d’épicerie sèche sur le quartier des Reymonds avec des tarifs différenciés selon les revenus.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545718" y="6494066"/>
            <a:ext cx="5042065" cy="1989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Montserrat"/>
              </a:rPr>
              <a:t>Une initiative citoyenne pour créer une solution pérenne de facilitation dans la mobilité pour des personnes empêchées durablement ou temporairement.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347482" y="9561417"/>
            <a:ext cx="5615464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"/>
              </a:rPr>
              <a:t>Collectifs en cours de constitution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8738" y="738302"/>
            <a:ext cx="1696133" cy="1914072"/>
          </a:xfrm>
          <a:custGeom>
            <a:avLst/>
            <a:gdLst/>
            <a:ahLst/>
            <a:cxnLst/>
            <a:rect l="l" t="t" r="r" b="b"/>
            <a:pathLst>
              <a:path w="1696133" h="1914072">
                <a:moveTo>
                  <a:pt x="0" y="0"/>
                </a:moveTo>
                <a:lnTo>
                  <a:pt x="1696133" y="0"/>
                </a:lnTo>
                <a:lnTo>
                  <a:pt x="1696133" y="1914072"/>
                </a:lnTo>
                <a:lnTo>
                  <a:pt x="0" y="19140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838738" y="6473825"/>
            <a:ext cx="5034857" cy="3579785"/>
            <a:chOff x="0" y="0"/>
            <a:chExt cx="1326053" cy="9428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6053" cy="942824"/>
            </a:xfrm>
            <a:custGeom>
              <a:avLst/>
              <a:gdLst/>
              <a:ahLst/>
              <a:cxnLst/>
              <a:rect l="l" t="t" r="r" b="b"/>
              <a:pathLst>
                <a:path w="1326053" h="942824">
                  <a:moveTo>
                    <a:pt x="116603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782804"/>
                  </a:lnTo>
                  <a:lnTo>
                    <a:pt x="160020" y="942824"/>
                  </a:lnTo>
                  <a:lnTo>
                    <a:pt x="1166033" y="942824"/>
                  </a:lnTo>
                  <a:lnTo>
                    <a:pt x="1326053" y="782804"/>
                  </a:lnTo>
                  <a:lnTo>
                    <a:pt x="1326053" y="160020"/>
                  </a:lnTo>
                  <a:lnTo>
                    <a:pt x="1166033" y="0"/>
                  </a:lnTo>
                  <a:close/>
                </a:path>
              </a:pathLst>
            </a:custGeom>
            <a:solidFill>
              <a:srgbClr val="ED693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63500" y="25400"/>
              <a:ext cx="1199053" cy="853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38738" y="2595224"/>
            <a:ext cx="16875587" cy="3724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20211F"/>
                </a:solidFill>
                <a:latin typeface="Montserrat"/>
              </a:rPr>
              <a:t>L’espace de vie sociale du Lien 26 est missionné pour animer la vie sociale du territoire de la Communauté de Communes Dieulefit-Bourdeaux.</a:t>
            </a:r>
          </a:p>
          <a:p>
            <a:pPr algn="just">
              <a:lnSpc>
                <a:spcPts val="2240"/>
              </a:lnSpc>
            </a:pPr>
            <a:endParaRPr lang="en-US" sz="3000">
              <a:solidFill>
                <a:srgbClr val="20211F"/>
              </a:solidFill>
              <a:latin typeface="Montserrat"/>
            </a:endParaRP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20211F"/>
                </a:solidFill>
                <a:latin typeface="Montserrat"/>
              </a:rPr>
              <a:t>Ce qui nous anime : promouvoir le </a:t>
            </a:r>
            <a:r>
              <a:rPr lang="en-US" sz="3000">
                <a:solidFill>
                  <a:srgbClr val="20211F"/>
                </a:solidFill>
                <a:latin typeface="Montserrat Bold"/>
              </a:rPr>
              <a:t>pouvoir d’agir</a:t>
            </a:r>
            <a:r>
              <a:rPr lang="en-US" sz="3000">
                <a:solidFill>
                  <a:srgbClr val="20211F"/>
                </a:solidFill>
                <a:latin typeface="Montserrat"/>
              </a:rPr>
              <a:t> individuel et collectif et participer au </a:t>
            </a:r>
            <a:r>
              <a:rPr lang="en-US" sz="3000">
                <a:solidFill>
                  <a:srgbClr val="20211F"/>
                </a:solidFill>
                <a:latin typeface="Montserrat Bold"/>
              </a:rPr>
              <a:t>développement social local</a:t>
            </a:r>
            <a:r>
              <a:rPr lang="en-US" sz="3000">
                <a:solidFill>
                  <a:srgbClr val="20211F"/>
                </a:solidFill>
                <a:latin typeface="Montserrat"/>
              </a:rPr>
              <a:t>.</a:t>
            </a:r>
          </a:p>
          <a:p>
            <a:pPr algn="just">
              <a:lnSpc>
                <a:spcPts val="2100"/>
              </a:lnSpc>
            </a:pPr>
            <a:endParaRPr lang="en-US" sz="3000">
              <a:solidFill>
                <a:srgbClr val="20211F"/>
              </a:solidFill>
              <a:latin typeface="Montserrat"/>
            </a:endParaRP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20211F"/>
                </a:solidFill>
                <a:latin typeface="Montserrat"/>
              </a:rPr>
              <a:t>Pour faciliter notre déploiement et notre identification par les habitant-es et les partenaires, nous avons mis en place trois axes opérationnels 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82729" y="914926"/>
            <a:ext cx="14341634" cy="140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0"/>
              </a:lnSpc>
            </a:pPr>
            <a:r>
              <a:rPr lang="en-US" sz="8300">
                <a:solidFill>
                  <a:srgbClr val="28818B"/>
                </a:solidFill>
                <a:latin typeface="Dreaming Outloud Sans"/>
              </a:rPr>
              <a:t>Les 3 axes opérationnels de l’EVS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759103" y="6473825"/>
            <a:ext cx="5034857" cy="3579785"/>
            <a:chOff x="0" y="0"/>
            <a:chExt cx="1326053" cy="9428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26053" cy="942824"/>
            </a:xfrm>
            <a:custGeom>
              <a:avLst/>
              <a:gdLst/>
              <a:ahLst/>
              <a:cxnLst/>
              <a:rect l="l" t="t" r="r" b="b"/>
              <a:pathLst>
                <a:path w="1326053" h="942824">
                  <a:moveTo>
                    <a:pt x="116603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782804"/>
                  </a:lnTo>
                  <a:lnTo>
                    <a:pt x="160020" y="942824"/>
                  </a:lnTo>
                  <a:lnTo>
                    <a:pt x="1166033" y="942824"/>
                  </a:lnTo>
                  <a:lnTo>
                    <a:pt x="1326053" y="782804"/>
                  </a:lnTo>
                  <a:lnTo>
                    <a:pt x="1326053" y="160020"/>
                  </a:lnTo>
                  <a:lnTo>
                    <a:pt x="1166033" y="0"/>
                  </a:lnTo>
                  <a:close/>
                </a:path>
              </a:pathLst>
            </a:custGeom>
            <a:solidFill>
              <a:srgbClr val="28818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3500" y="25400"/>
              <a:ext cx="1199053" cy="853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489506" y="6473825"/>
            <a:ext cx="5034857" cy="3579785"/>
            <a:chOff x="0" y="0"/>
            <a:chExt cx="1326053" cy="94282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26053" cy="942824"/>
            </a:xfrm>
            <a:custGeom>
              <a:avLst/>
              <a:gdLst/>
              <a:ahLst/>
              <a:cxnLst/>
              <a:rect l="l" t="t" r="r" b="b"/>
              <a:pathLst>
                <a:path w="1326053" h="942824">
                  <a:moveTo>
                    <a:pt x="116603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782804"/>
                  </a:lnTo>
                  <a:lnTo>
                    <a:pt x="160020" y="942824"/>
                  </a:lnTo>
                  <a:lnTo>
                    <a:pt x="1166033" y="942824"/>
                  </a:lnTo>
                  <a:lnTo>
                    <a:pt x="1326053" y="782804"/>
                  </a:lnTo>
                  <a:lnTo>
                    <a:pt x="1326053" y="160020"/>
                  </a:lnTo>
                  <a:lnTo>
                    <a:pt x="1166033" y="0"/>
                  </a:lnTo>
                  <a:close/>
                </a:path>
              </a:pathLst>
            </a:custGeom>
            <a:solidFill>
              <a:srgbClr val="ED693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3500" y="25400"/>
              <a:ext cx="1199053" cy="853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888205" y="7169151"/>
            <a:ext cx="2935923" cy="2089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Montserrat Bold"/>
              </a:rPr>
              <a:t>Soutien </a:t>
            </a:r>
          </a:p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Montserrat Bold"/>
              </a:rPr>
              <a:t>à la </a:t>
            </a:r>
          </a:p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Montserrat Bold"/>
              </a:rPr>
              <a:t>parentalité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435156" y="7584268"/>
            <a:ext cx="1682750" cy="67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Montserrat Bold"/>
              </a:rPr>
              <a:t>Vieillir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374984" y="7169151"/>
            <a:ext cx="3263900" cy="2089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Montserrat Bold"/>
              </a:rPr>
              <a:t>Partager et</a:t>
            </a:r>
          </a:p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Montserrat Bold"/>
              </a:rPr>
              <a:t>Consommer</a:t>
            </a:r>
          </a:p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Montserrat Bold"/>
              </a:rPr>
              <a:t>Autrement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30580" y="1584942"/>
            <a:ext cx="15957420" cy="3086100"/>
            <a:chOff x="0" y="0"/>
            <a:chExt cx="4202777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02777" cy="812800"/>
            </a:xfrm>
            <a:custGeom>
              <a:avLst/>
              <a:gdLst/>
              <a:ahLst/>
              <a:cxnLst/>
              <a:rect l="l" t="t" r="r" b="b"/>
              <a:pathLst>
                <a:path w="4202777" h="812800">
                  <a:moveTo>
                    <a:pt x="24743" y="0"/>
                  </a:moveTo>
                  <a:lnTo>
                    <a:pt x="4178034" y="0"/>
                  </a:lnTo>
                  <a:cubicBezTo>
                    <a:pt x="4184596" y="0"/>
                    <a:pt x="4190890" y="2607"/>
                    <a:pt x="4195530" y="7247"/>
                  </a:cubicBezTo>
                  <a:cubicBezTo>
                    <a:pt x="4200170" y="11887"/>
                    <a:pt x="4202777" y="18181"/>
                    <a:pt x="4202777" y="24743"/>
                  </a:cubicBezTo>
                  <a:lnTo>
                    <a:pt x="4202777" y="788057"/>
                  </a:lnTo>
                  <a:cubicBezTo>
                    <a:pt x="4202777" y="801722"/>
                    <a:pt x="4191699" y="812800"/>
                    <a:pt x="4178034" y="812800"/>
                  </a:cubicBezTo>
                  <a:lnTo>
                    <a:pt x="24743" y="812800"/>
                  </a:lnTo>
                  <a:cubicBezTo>
                    <a:pt x="11078" y="812800"/>
                    <a:pt x="0" y="801722"/>
                    <a:pt x="0" y="788057"/>
                  </a:cubicBezTo>
                  <a:lnTo>
                    <a:pt x="0" y="24743"/>
                  </a:lnTo>
                  <a:cubicBezTo>
                    <a:pt x="0" y="11078"/>
                    <a:pt x="11078" y="0"/>
                    <a:pt x="24743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02777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94976" y="2184634"/>
            <a:ext cx="5653559" cy="6715891"/>
          </a:xfrm>
          <a:custGeom>
            <a:avLst/>
            <a:gdLst/>
            <a:ahLst/>
            <a:cxnLst/>
            <a:rect l="l" t="t" r="r" b="b"/>
            <a:pathLst>
              <a:path w="5653559" h="6715891">
                <a:moveTo>
                  <a:pt x="0" y="0"/>
                </a:moveTo>
                <a:lnTo>
                  <a:pt x="5653559" y="0"/>
                </a:lnTo>
                <a:lnTo>
                  <a:pt x="5653559" y="6715891"/>
                </a:lnTo>
                <a:lnTo>
                  <a:pt x="0" y="6715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1455610" y="5080617"/>
            <a:ext cx="3732291" cy="8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Adlery Blockletter"/>
              </a:rPr>
              <a:t>Espace de vie sociale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87901" y="1609641"/>
            <a:ext cx="15957420" cy="1035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39"/>
              </a:lnSpc>
            </a:pPr>
            <a:r>
              <a:rPr lang="en-US" sz="6099">
                <a:solidFill>
                  <a:srgbClr val="000000"/>
                </a:solidFill>
                <a:latin typeface="Pompiere"/>
              </a:rPr>
              <a:t>Vous avez des idées, des envies, des projets 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01880" y="2594591"/>
            <a:ext cx="15957420" cy="2076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latin typeface="Pompiere"/>
              </a:rPr>
              <a:t>Vous avez envie de participer à la vie du territoire,</a:t>
            </a:r>
          </a:p>
          <a:p>
            <a:pPr algn="r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latin typeface="Pompiere"/>
              </a:rPr>
              <a:t>de vous impliquer dans nos actions 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704893" y="4928217"/>
            <a:ext cx="12203271" cy="1752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41"/>
              </a:lnSpc>
            </a:pPr>
            <a:r>
              <a:rPr lang="en-US" sz="9744">
                <a:solidFill>
                  <a:srgbClr val="23BBAC"/>
                </a:solidFill>
                <a:latin typeface="Adlery Pro"/>
              </a:rPr>
              <a:t>vous êtes les bienvenu-es !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447216" y="7094779"/>
            <a:ext cx="2251051" cy="2540292"/>
          </a:xfrm>
          <a:custGeom>
            <a:avLst/>
            <a:gdLst/>
            <a:ahLst/>
            <a:cxnLst/>
            <a:rect l="l" t="t" r="r" b="b"/>
            <a:pathLst>
              <a:path w="2251051" h="2540292">
                <a:moveTo>
                  <a:pt x="0" y="0"/>
                </a:moveTo>
                <a:lnTo>
                  <a:pt x="2251051" y="0"/>
                </a:lnTo>
                <a:lnTo>
                  <a:pt x="2251051" y="2540292"/>
                </a:lnTo>
                <a:lnTo>
                  <a:pt x="0" y="25402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10383067" y="6791862"/>
            <a:ext cx="7315200" cy="192024"/>
          </a:xfrm>
          <a:custGeom>
            <a:avLst/>
            <a:gdLst/>
            <a:ahLst/>
            <a:cxnLst/>
            <a:rect l="l" t="t" r="r" b="b"/>
            <a:pathLst>
              <a:path w="7315200" h="192024">
                <a:moveTo>
                  <a:pt x="0" y="0"/>
                </a:moveTo>
                <a:lnTo>
                  <a:pt x="7315200" y="0"/>
                </a:lnTo>
                <a:lnTo>
                  <a:pt x="7315200" y="192024"/>
                </a:lnTo>
                <a:lnTo>
                  <a:pt x="0" y="192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5187901" y="7431561"/>
            <a:ext cx="11175791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29LT Zeyn"/>
              </a:rPr>
              <a:t>Pour contacter l'animatrice de l'espace de vie sociale 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61227" y="8034810"/>
            <a:ext cx="5685990" cy="150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29LT Zeyn Light"/>
              </a:rPr>
              <a:t>emilie-lelien26@orange.fr</a:t>
            </a:r>
          </a:p>
          <a:p>
            <a:pPr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29LT Zeyn Light"/>
              </a:rPr>
              <a:t>07 87 33 94 / 04 69 14 48 06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8738" y="738302"/>
            <a:ext cx="1696133" cy="1914072"/>
          </a:xfrm>
          <a:custGeom>
            <a:avLst/>
            <a:gdLst/>
            <a:ahLst/>
            <a:cxnLst/>
            <a:rect l="l" t="t" r="r" b="b"/>
            <a:pathLst>
              <a:path w="1696133" h="1914072">
                <a:moveTo>
                  <a:pt x="0" y="0"/>
                </a:moveTo>
                <a:lnTo>
                  <a:pt x="1696133" y="0"/>
                </a:lnTo>
                <a:lnTo>
                  <a:pt x="1696133" y="1914072"/>
                </a:lnTo>
                <a:lnTo>
                  <a:pt x="0" y="19140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838738" y="2832725"/>
            <a:ext cx="16875587" cy="5045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dirty="0">
                <a:solidFill>
                  <a:srgbClr val="20211F"/>
                </a:solidFill>
                <a:latin typeface="Montserrat"/>
              </a:rPr>
              <a:t>Pour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développer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des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projets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et actions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pertinents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,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l’EVS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travaille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avant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tout à </a:t>
            </a:r>
            <a:r>
              <a:rPr lang="en-US" sz="3500" dirty="0" err="1">
                <a:solidFill>
                  <a:srgbClr val="20211F"/>
                </a:solidFill>
                <a:latin typeface="Montserrat Bold"/>
              </a:rPr>
              <a:t>connaître</a:t>
            </a:r>
            <a:r>
              <a:rPr lang="en-US" sz="3500" dirty="0">
                <a:solidFill>
                  <a:srgbClr val="20211F"/>
                </a:solidFill>
                <a:latin typeface="Montserrat Bold"/>
              </a:rPr>
              <a:t> et se faire </a:t>
            </a:r>
            <a:r>
              <a:rPr lang="en-US" sz="3500" dirty="0" err="1">
                <a:solidFill>
                  <a:srgbClr val="20211F"/>
                </a:solidFill>
                <a:latin typeface="Montserrat Bold"/>
              </a:rPr>
              <a:t>connaître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des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partenaires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du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territoire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et au-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delà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.</a:t>
            </a:r>
          </a:p>
          <a:p>
            <a:pPr algn="just">
              <a:lnSpc>
                <a:spcPts val="2940"/>
              </a:lnSpc>
            </a:pPr>
            <a:endParaRPr lang="en-US" sz="3500" dirty="0">
              <a:solidFill>
                <a:srgbClr val="20211F"/>
              </a:solidFill>
              <a:latin typeface="Montserrat"/>
            </a:endParaRPr>
          </a:p>
          <a:p>
            <a:pPr algn="just">
              <a:lnSpc>
                <a:spcPts val="4900"/>
              </a:lnSpc>
            </a:pPr>
            <a:r>
              <a:rPr lang="en-US" sz="3500" dirty="0">
                <a:solidFill>
                  <a:srgbClr val="20211F"/>
                </a:solidFill>
                <a:latin typeface="Montserrat"/>
              </a:rPr>
              <a:t>En 2023, nous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avons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donc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développé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le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partenariat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sur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nos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trois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objectifs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opérationnels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et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construit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des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projets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en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fonction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des </a:t>
            </a:r>
            <a:r>
              <a:rPr lang="en-US" sz="3500" dirty="0" err="1">
                <a:solidFill>
                  <a:srgbClr val="20211F"/>
                </a:solidFill>
                <a:latin typeface="Montserrat Bold"/>
              </a:rPr>
              <a:t>besoins</a:t>
            </a:r>
            <a:r>
              <a:rPr lang="en-US" sz="3500" dirty="0">
                <a:solidFill>
                  <a:srgbClr val="20211F"/>
                </a:solidFill>
                <a:latin typeface="Montserrat Bold"/>
              </a:rPr>
              <a:t> </a:t>
            </a:r>
            <a:r>
              <a:rPr lang="en-US" sz="3500" dirty="0" err="1">
                <a:solidFill>
                  <a:srgbClr val="20211F"/>
                </a:solidFill>
                <a:latin typeface="Montserrat Bold"/>
              </a:rPr>
              <a:t>repérés</a:t>
            </a:r>
            <a:r>
              <a:rPr lang="en-US" sz="3500" dirty="0">
                <a:solidFill>
                  <a:srgbClr val="20211F"/>
                </a:solidFill>
                <a:latin typeface="Montserrat Bold"/>
              </a:rPr>
              <a:t> 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au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cours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des rencontres et des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échanges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.</a:t>
            </a:r>
          </a:p>
          <a:p>
            <a:pPr algn="just">
              <a:lnSpc>
                <a:spcPts val="2800"/>
              </a:lnSpc>
            </a:pPr>
            <a:endParaRPr lang="en-US" sz="3500" dirty="0">
              <a:solidFill>
                <a:srgbClr val="20211F"/>
              </a:solidFill>
              <a:latin typeface="Montserrat"/>
            </a:endParaRPr>
          </a:p>
          <a:p>
            <a:pPr algn="just">
              <a:lnSpc>
                <a:spcPts val="4900"/>
              </a:lnSpc>
            </a:pPr>
            <a:r>
              <a:rPr lang="en-US" sz="3500" dirty="0">
                <a:solidFill>
                  <a:srgbClr val="20211F"/>
                </a:solidFill>
                <a:latin typeface="Montserrat"/>
              </a:rPr>
              <a:t>Dans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cet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esprit,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l’EVS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du Lien 26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participe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</a:t>
            </a:r>
            <a:r>
              <a:rPr lang="en-US" sz="3500" dirty="0" err="1">
                <a:solidFill>
                  <a:srgbClr val="20211F"/>
                </a:solidFill>
                <a:latin typeface="Montserrat"/>
              </a:rPr>
              <a:t>activement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 à la </a:t>
            </a:r>
            <a:r>
              <a:rPr lang="en-US" sz="3500" dirty="0">
                <a:solidFill>
                  <a:srgbClr val="20211F"/>
                </a:solidFill>
                <a:latin typeface="Montserrat Bold"/>
              </a:rPr>
              <a:t>Convention </a:t>
            </a:r>
            <a:r>
              <a:rPr lang="en-US" sz="3500" dirty="0" err="1">
                <a:solidFill>
                  <a:srgbClr val="20211F"/>
                </a:solidFill>
                <a:latin typeface="Montserrat Bold"/>
              </a:rPr>
              <a:t>Territoriale</a:t>
            </a:r>
            <a:r>
              <a:rPr lang="en-US" sz="3500" dirty="0">
                <a:solidFill>
                  <a:srgbClr val="20211F"/>
                </a:solidFill>
                <a:latin typeface="Montserrat Bold"/>
              </a:rPr>
              <a:t> </a:t>
            </a:r>
            <a:r>
              <a:rPr lang="en-US" sz="3500" dirty="0" err="1">
                <a:solidFill>
                  <a:srgbClr val="20211F"/>
                </a:solidFill>
                <a:latin typeface="Montserrat Bold"/>
              </a:rPr>
              <a:t>Globale</a:t>
            </a:r>
            <a:r>
              <a:rPr lang="en-US" sz="3500" dirty="0">
                <a:solidFill>
                  <a:srgbClr val="20211F"/>
                </a:solidFill>
                <a:latin typeface="Montserrat Bold"/>
              </a:rPr>
              <a:t> </a:t>
            </a:r>
            <a:r>
              <a:rPr lang="en-US" sz="3500" dirty="0">
                <a:solidFill>
                  <a:srgbClr val="20211F"/>
                </a:solidFill>
                <a:latin typeface="Montserrat"/>
              </a:rPr>
              <a:t>avec la CCDB et la CAF.</a:t>
            </a:r>
          </a:p>
        </p:txBody>
      </p:sp>
      <p:sp>
        <p:nvSpPr>
          <p:cNvPr id="4" name="Freeform 4"/>
          <p:cNvSpPr/>
          <p:nvPr/>
        </p:nvSpPr>
        <p:spPr>
          <a:xfrm>
            <a:off x="13445430" y="7971274"/>
            <a:ext cx="1322807" cy="1931612"/>
          </a:xfrm>
          <a:custGeom>
            <a:avLst/>
            <a:gdLst/>
            <a:ahLst/>
            <a:cxnLst/>
            <a:rect l="l" t="t" r="r" b="b"/>
            <a:pathLst>
              <a:path w="1322807" h="1931612">
                <a:moveTo>
                  <a:pt x="0" y="0"/>
                </a:moveTo>
                <a:lnTo>
                  <a:pt x="1322807" y="0"/>
                </a:lnTo>
                <a:lnTo>
                  <a:pt x="1322807" y="1931612"/>
                </a:lnTo>
                <a:lnTo>
                  <a:pt x="0" y="1931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15111564" y="7971274"/>
            <a:ext cx="1624131" cy="1931612"/>
          </a:xfrm>
          <a:custGeom>
            <a:avLst/>
            <a:gdLst/>
            <a:ahLst/>
            <a:cxnLst/>
            <a:rect l="l" t="t" r="r" b="b"/>
            <a:pathLst>
              <a:path w="1624131" h="1931612">
                <a:moveTo>
                  <a:pt x="0" y="0"/>
                </a:moveTo>
                <a:lnTo>
                  <a:pt x="1624130" y="0"/>
                </a:lnTo>
                <a:lnTo>
                  <a:pt x="1624130" y="1931612"/>
                </a:lnTo>
                <a:lnTo>
                  <a:pt x="0" y="19316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4664978" y="914926"/>
            <a:ext cx="11377136" cy="140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0"/>
              </a:lnSpc>
            </a:pPr>
            <a:r>
              <a:rPr lang="en-US" sz="8300">
                <a:solidFill>
                  <a:srgbClr val="ED6933"/>
                </a:solidFill>
                <a:latin typeface="Dreaming Outloud Sans"/>
              </a:rPr>
              <a:t>Partenariats de territoire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3003" y="409278"/>
            <a:ext cx="1696133" cy="1914072"/>
          </a:xfrm>
          <a:custGeom>
            <a:avLst/>
            <a:gdLst/>
            <a:ahLst/>
            <a:cxnLst/>
            <a:rect l="l" t="t" r="r" b="b"/>
            <a:pathLst>
              <a:path w="1696133" h="1914072">
                <a:moveTo>
                  <a:pt x="0" y="0"/>
                </a:moveTo>
                <a:lnTo>
                  <a:pt x="1696133" y="0"/>
                </a:lnTo>
                <a:lnTo>
                  <a:pt x="1696133" y="1914072"/>
                </a:lnTo>
                <a:lnTo>
                  <a:pt x="0" y="19140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6522487" y="2323350"/>
            <a:ext cx="5435475" cy="5892310"/>
            <a:chOff x="0" y="0"/>
            <a:chExt cx="1431566" cy="1551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31566" cy="1551884"/>
            </a:xfrm>
            <a:custGeom>
              <a:avLst/>
              <a:gdLst/>
              <a:ahLst/>
              <a:cxnLst/>
              <a:rect l="l" t="t" r="r" b="b"/>
              <a:pathLst>
                <a:path w="1431566" h="1551884">
                  <a:moveTo>
                    <a:pt x="72641" y="0"/>
                  </a:moveTo>
                  <a:lnTo>
                    <a:pt x="1358925" y="0"/>
                  </a:lnTo>
                  <a:cubicBezTo>
                    <a:pt x="1378190" y="0"/>
                    <a:pt x="1396667" y="7653"/>
                    <a:pt x="1410289" y="21276"/>
                  </a:cubicBezTo>
                  <a:cubicBezTo>
                    <a:pt x="1423912" y="34899"/>
                    <a:pt x="1431566" y="53375"/>
                    <a:pt x="1431566" y="72641"/>
                  </a:cubicBezTo>
                  <a:lnTo>
                    <a:pt x="1431566" y="1479243"/>
                  </a:lnTo>
                  <a:cubicBezTo>
                    <a:pt x="1431566" y="1519362"/>
                    <a:pt x="1399043" y="1551884"/>
                    <a:pt x="1358925" y="1551884"/>
                  </a:cubicBezTo>
                  <a:lnTo>
                    <a:pt x="72641" y="1551884"/>
                  </a:lnTo>
                  <a:cubicBezTo>
                    <a:pt x="32522" y="1551884"/>
                    <a:pt x="0" y="1519362"/>
                    <a:pt x="0" y="1479243"/>
                  </a:cubicBezTo>
                  <a:lnTo>
                    <a:pt x="0" y="72641"/>
                  </a:lnTo>
                  <a:cubicBezTo>
                    <a:pt x="0" y="32522"/>
                    <a:pt x="32522" y="0"/>
                    <a:pt x="72641" y="0"/>
                  </a:cubicBezTo>
                  <a:close/>
                </a:path>
              </a:pathLst>
            </a:custGeom>
            <a:solidFill>
              <a:srgbClr val="86D4C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31566" cy="1599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730354" y="3051789"/>
            <a:ext cx="4827292" cy="6536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Montserrat"/>
              </a:rPr>
              <a:t>Le </a:t>
            </a:r>
            <a:r>
              <a:rPr lang="en-US" sz="2300" dirty="0" err="1">
                <a:solidFill>
                  <a:srgbClr val="000000"/>
                </a:solidFill>
                <a:latin typeface="Montserrat"/>
              </a:rPr>
              <a:t>Département</a:t>
            </a:r>
            <a:endParaRPr lang="en-US" sz="2300" dirty="0">
              <a:solidFill>
                <a:srgbClr val="000000"/>
              </a:solidFill>
              <a:latin typeface="Montserrat"/>
            </a:endParaRPr>
          </a:p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Montserrat"/>
              </a:rPr>
              <a:t>La CAF de la </a:t>
            </a:r>
            <a:r>
              <a:rPr lang="en-US" sz="2300" dirty="0" err="1">
                <a:solidFill>
                  <a:srgbClr val="000000"/>
                </a:solidFill>
                <a:latin typeface="Montserrat"/>
              </a:rPr>
              <a:t>Drôme</a:t>
            </a:r>
            <a:endParaRPr lang="en-US" sz="2300" dirty="0">
              <a:solidFill>
                <a:srgbClr val="000000"/>
              </a:solidFill>
              <a:latin typeface="Montserrat"/>
            </a:endParaRPr>
          </a:p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Montserrat"/>
              </a:rPr>
              <a:t>La MSA</a:t>
            </a:r>
          </a:p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Montserrat"/>
              </a:rPr>
              <a:t>La Fédé26</a:t>
            </a:r>
          </a:p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Montserrat"/>
              </a:rPr>
              <a:t>UDAF 26</a:t>
            </a:r>
          </a:p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Montserrat"/>
              </a:rPr>
              <a:t>La Mission Locale de </a:t>
            </a:r>
            <a:r>
              <a:rPr lang="en-US" sz="2300" dirty="0" err="1">
                <a:solidFill>
                  <a:srgbClr val="000000"/>
                </a:solidFill>
                <a:latin typeface="Montserrat"/>
              </a:rPr>
              <a:t>Montélimar</a:t>
            </a:r>
            <a:endParaRPr lang="en-US" sz="2300" dirty="0">
              <a:solidFill>
                <a:srgbClr val="000000"/>
              </a:solidFill>
              <a:latin typeface="Montserrat"/>
            </a:endParaRPr>
          </a:p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Montserrat"/>
              </a:rPr>
              <a:t>France Travail </a:t>
            </a:r>
            <a:r>
              <a:rPr lang="en-US" sz="2300" dirty="0" err="1">
                <a:solidFill>
                  <a:srgbClr val="000000"/>
                </a:solidFill>
                <a:latin typeface="Montserrat"/>
              </a:rPr>
              <a:t>Montélimar</a:t>
            </a:r>
            <a:endParaRPr lang="en-US" sz="2300" dirty="0">
              <a:solidFill>
                <a:srgbClr val="000000"/>
              </a:solidFill>
              <a:latin typeface="Montserrat"/>
            </a:endParaRPr>
          </a:p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Montserrat"/>
              </a:rPr>
              <a:t>Le Planning Familial</a:t>
            </a:r>
          </a:p>
          <a:p>
            <a:pPr algn="ctr">
              <a:lnSpc>
                <a:spcPts val="3220"/>
              </a:lnSpc>
            </a:pPr>
            <a:r>
              <a:rPr lang="en-US" sz="2300" dirty="0" err="1">
                <a:solidFill>
                  <a:srgbClr val="000000"/>
                </a:solidFill>
                <a:latin typeface="Montserrat"/>
              </a:rPr>
              <a:t>Drôme</a:t>
            </a:r>
            <a:r>
              <a:rPr lang="en-US" sz="23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Montserrat"/>
              </a:rPr>
              <a:t>Aménagement</a:t>
            </a:r>
            <a:r>
              <a:rPr lang="en-US" sz="2300" dirty="0">
                <a:solidFill>
                  <a:srgbClr val="000000"/>
                </a:solidFill>
                <a:latin typeface="Montserrat"/>
              </a:rPr>
              <a:t> Habitat</a:t>
            </a:r>
          </a:p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Montserrat"/>
              </a:rPr>
              <a:t>Le Lycée des </a:t>
            </a:r>
            <a:r>
              <a:rPr lang="en-US" sz="2300" dirty="0" err="1">
                <a:solidFill>
                  <a:srgbClr val="000000"/>
                </a:solidFill>
                <a:latin typeface="Montserrat"/>
              </a:rPr>
              <a:t>Catalins</a:t>
            </a:r>
            <a:endParaRPr lang="en-US" sz="2300" dirty="0">
              <a:solidFill>
                <a:srgbClr val="000000"/>
              </a:solidFill>
              <a:latin typeface="Montserrat"/>
            </a:endParaRPr>
          </a:p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Montserrat"/>
              </a:rPr>
              <a:t>La compagnie Les </a:t>
            </a:r>
            <a:r>
              <a:rPr lang="en-US" sz="2300" dirty="0" err="1">
                <a:solidFill>
                  <a:srgbClr val="000000"/>
                </a:solidFill>
                <a:latin typeface="Montserrat"/>
              </a:rPr>
              <a:t>Vertébrés</a:t>
            </a:r>
            <a:endParaRPr lang="en-US" sz="2300" dirty="0">
              <a:solidFill>
                <a:srgbClr val="000000"/>
              </a:solidFill>
              <a:latin typeface="Montserrat"/>
            </a:endParaRPr>
          </a:p>
          <a:p>
            <a:pPr algn="ctr">
              <a:lnSpc>
                <a:spcPts val="3220"/>
              </a:lnSpc>
            </a:pPr>
            <a:r>
              <a:rPr lang="en-US" sz="2300" dirty="0" err="1">
                <a:solidFill>
                  <a:srgbClr val="000000"/>
                </a:solidFill>
                <a:latin typeface="Montserrat"/>
              </a:rPr>
              <a:t>Familles</a:t>
            </a:r>
            <a:r>
              <a:rPr lang="en-US" sz="2300" dirty="0">
                <a:solidFill>
                  <a:srgbClr val="000000"/>
                </a:solidFill>
                <a:latin typeface="Montserrat"/>
              </a:rPr>
              <a:t> Rurales Valence</a:t>
            </a:r>
          </a:p>
          <a:p>
            <a:pPr algn="ctr">
              <a:lnSpc>
                <a:spcPts val="3220"/>
              </a:lnSpc>
            </a:pPr>
            <a:endParaRPr lang="en-US" sz="2300" dirty="0">
              <a:solidFill>
                <a:srgbClr val="000000"/>
              </a:solidFill>
              <a:latin typeface="Montserrat"/>
            </a:endParaRPr>
          </a:p>
          <a:p>
            <a:pPr algn="ctr">
              <a:lnSpc>
                <a:spcPts val="3220"/>
              </a:lnSpc>
            </a:pPr>
            <a:endParaRPr lang="en-US" sz="2300" dirty="0">
              <a:solidFill>
                <a:srgbClr val="000000"/>
              </a:solidFill>
              <a:latin typeface="Montserrat"/>
            </a:endParaRPr>
          </a:p>
          <a:p>
            <a:pPr algn="ctr">
              <a:lnSpc>
                <a:spcPts val="3220"/>
              </a:lnSpc>
            </a:pPr>
            <a:endParaRPr lang="en-US" sz="2300" dirty="0">
              <a:solidFill>
                <a:srgbClr val="000000"/>
              </a:solidFill>
              <a:latin typeface="Montserrat"/>
            </a:endParaRPr>
          </a:p>
          <a:p>
            <a:pPr algn="ctr">
              <a:lnSpc>
                <a:spcPts val="3220"/>
              </a:lnSpc>
            </a:pPr>
            <a:endParaRPr lang="en-US" sz="2300" dirty="0">
              <a:solidFill>
                <a:srgbClr val="000000"/>
              </a:solidFill>
              <a:latin typeface="Montserrat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503012" y="2323350"/>
            <a:ext cx="4679565" cy="7685166"/>
            <a:chOff x="0" y="0"/>
            <a:chExt cx="1232478" cy="20240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32478" cy="2024077"/>
            </a:xfrm>
            <a:custGeom>
              <a:avLst/>
              <a:gdLst/>
              <a:ahLst/>
              <a:cxnLst/>
              <a:rect l="l" t="t" r="r" b="b"/>
              <a:pathLst>
                <a:path w="1232478" h="2024077">
                  <a:moveTo>
                    <a:pt x="84375" y="0"/>
                  </a:moveTo>
                  <a:lnTo>
                    <a:pt x="1148103" y="0"/>
                  </a:lnTo>
                  <a:cubicBezTo>
                    <a:pt x="1170481" y="0"/>
                    <a:pt x="1191942" y="8889"/>
                    <a:pt x="1207765" y="24713"/>
                  </a:cubicBezTo>
                  <a:cubicBezTo>
                    <a:pt x="1223589" y="40536"/>
                    <a:pt x="1232478" y="61997"/>
                    <a:pt x="1232478" y="84375"/>
                  </a:cubicBezTo>
                  <a:lnTo>
                    <a:pt x="1232478" y="1939702"/>
                  </a:lnTo>
                  <a:cubicBezTo>
                    <a:pt x="1232478" y="1962079"/>
                    <a:pt x="1223589" y="1983540"/>
                    <a:pt x="1207765" y="1999364"/>
                  </a:cubicBezTo>
                  <a:cubicBezTo>
                    <a:pt x="1191942" y="2015187"/>
                    <a:pt x="1170481" y="2024077"/>
                    <a:pt x="1148103" y="2024077"/>
                  </a:cubicBezTo>
                  <a:lnTo>
                    <a:pt x="84375" y="2024077"/>
                  </a:lnTo>
                  <a:cubicBezTo>
                    <a:pt x="61997" y="2024077"/>
                    <a:pt x="40536" y="2015187"/>
                    <a:pt x="24713" y="1999364"/>
                  </a:cubicBezTo>
                  <a:cubicBezTo>
                    <a:pt x="8889" y="1983540"/>
                    <a:pt x="0" y="1962079"/>
                    <a:pt x="0" y="1939702"/>
                  </a:cubicBezTo>
                  <a:lnTo>
                    <a:pt x="0" y="84375"/>
                  </a:lnTo>
                  <a:cubicBezTo>
                    <a:pt x="0" y="61997"/>
                    <a:pt x="8889" y="40536"/>
                    <a:pt x="24713" y="24713"/>
                  </a:cubicBezTo>
                  <a:cubicBezTo>
                    <a:pt x="40536" y="8889"/>
                    <a:pt x="61997" y="0"/>
                    <a:pt x="84375" y="0"/>
                  </a:cubicBez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232478" cy="20717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868622" y="585902"/>
            <a:ext cx="10761980" cy="140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0"/>
              </a:lnSpc>
            </a:pPr>
            <a:r>
              <a:rPr lang="en-US" sz="8300">
                <a:solidFill>
                  <a:srgbClr val="28818B"/>
                </a:solidFill>
                <a:latin typeface="Dreaming Outloud Sans"/>
              </a:rPr>
              <a:t>Nos partenaires en 2023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4970" y="2387849"/>
            <a:ext cx="577538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0211F"/>
                </a:solidFill>
                <a:latin typeface="Montserrat Bold"/>
              </a:rPr>
              <a:t>Locaux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03012" y="3053964"/>
            <a:ext cx="4827292" cy="7356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Montserrat"/>
              </a:rPr>
              <a:t>CCDB</a:t>
            </a:r>
          </a:p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Montserrat"/>
              </a:rPr>
              <a:t>Les 21 communes</a:t>
            </a:r>
          </a:p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Montserrat"/>
              </a:rPr>
              <a:t>Petites </a:t>
            </a:r>
            <a:r>
              <a:rPr lang="en-US" sz="2300" dirty="0" err="1">
                <a:solidFill>
                  <a:srgbClr val="000000"/>
                </a:solidFill>
                <a:latin typeface="Montserrat"/>
              </a:rPr>
              <a:t>villes</a:t>
            </a:r>
            <a:r>
              <a:rPr lang="en-US" sz="2300" dirty="0">
                <a:solidFill>
                  <a:srgbClr val="000000"/>
                </a:solidFill>
                <a:latin typeface="Montserrat"/>
              </a:rPr>
              <a:t> de </a:t>
            </a:r>
            <a:r>
              <a:rPr lang="en-US" sz="2300" dirty="0" err="1">
                <a:solidFill>
                  <a:srgbClr val="000000"/>
                </a:solidFill>
                <a:latin typeface="Montserrat"/>
              </a:rPr>
              <a:t>demain</a:t>
            </a:r>
            <a:endParaRPr lang="en-US" sz="2300" dirty="0">
              <a:solidFill>
                <a:srgbClr val="000000"/>
              </a:solidFill>
              <a:latin typeface="Montserrat"/>
            </a:endParaRPr>
          </a:p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Montserrat"/>
              </a:rPr>
              <a:t>Villages </a:t>
            </a:r>
            <a:r>
              <a:rPr lang="en-US" sz="2300" dirty="0" err="1">
                <a:solidFill>
                  <a:srgbClr val="000000"/>
                </a:solidFill>
                <a:latin typeface="Montserrat"/>
              </a:rPr>
              <a:t>en</a:t>
            </a:r>
            <a:r>
              <a:rPr lang="en-US" sz="2300" dirty="0">
                <a:solidFill>
                  <a:srgbClr val="000000"/>
                </a:solidFill>
                <a:latin typeface="Montserrat"/>
              </a:rPr>
              <a:t> transition</a:t>
            </a:r>
          </a:p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Montserrat"/>
              </a:rPr>
              <a:t>Tours de Jeux</a:t>
            </a:r>
          </a:p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Montserrat"/>
              </a:rPr>
              <a:t>Les </a:t>
            </a:r>
            <a:r>
              <a:rPr lang="en-US" sz="2300" dirty="0" err="1">
                <a:solidFill>
                  <a:srgbClr val="000000"/>
                </a:solidFill>
                <a:latin typeface="Montserrat"/>
              </a:rPr>
              <a:t>Restos</a:t>
            </a:r>
            <a:r>
              <a:rPr lang="en-US" sz="2300" dirty="0">
                <a:solidFill>
                  <a:srgbClr val="000000"/>
                </a:solidFill>
                <a:latin typeface="Montserrat"/>
              </a:rPr>
              <a:t> du Coeur</a:t>
            </a:r>
          </a:p>
          <a:p>
            <a:pPr algn="ctr">
              <a:lnSpc>
                <a:spcPts val="3220"/>
              </a:lnSpc>
            </a:pPr>
            <a:r>
              <a:rPr lang="en-US" sz="2300" dirty="0" err="1">
                <a:solidFill>
                  <a:srgbClr val="000000"/>
                </a:solidFill>
                <a:latin typeface="Montserrat"/>
              </a:rPr>
              <a:t>Radiolà</a:t>
            </a:r>
            <a:endParaRPr lang="en-US" sz="2300" dirty="0">
              <a:solidFill>
                <a:srgbClr val="000000"/>
              </a:solidFill>
              <a:latin typeface="Montserrat"/>
            </a:endParaRPr>
          </a:p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Montserrat"/>
              </a:rPr>
              <a:t>Les </a:t>
            </a:r>
            <a:r>
              <a:rPr lang="en-US" sz="2300" dirty="0" err="1">
                <a:solidFill>
                  <a:srgbClr val="000000"/>
                </a:solidFill>
                <a:latin typeface="Montserrat"/>
              </a:rPr>
              <a:t>échos</a:t>
            </a:r>
            <a:r>
              <a:rPr lang="en-US" sz="2300" dirty="0">
                <a:solidFill>
                  <a:srgbClr val="000000"/>
                </a:solidFill>
                <a:latin typeface="Montserrat"/>
              </a:rPr>
              <a:t> de </a:t>
            </a:r>
            <a:r>
              <a:rPr lang="en-US" sz="2300" dirty="0" err="1">
                <a:solidFill>
                  <a:srgbClr val="000000"/>
                </a:solidFill>
                <a:latin typeface="Montserrat"/>
              </a:rPr>
              <a:t>Couspeau</a:t>
            </a:r>
            <a:endParaRPr lang="en-US" sz="2300" dirty="0">
              <a:solidFill>
                <a:srgbClr val="000000"/>
              </a:solidFill>
              <a:latin typeface="Montserrat"/>
            </a:endParaRPr>
          </a:p>
          <a:p>
            <a:pPr algn="ctr">
              <a:lnSpc>
                <a:spcPts val="3220"/>
              </a:lnSpc>
            </a:pPr>
            <a:r>
              <a:rPr lang="en-US" sz="2300" dirty="0" err="1">
                <a:solidFill>
                  <a:srgbClr val="000000"/>
                </a:solidFill>
                <a:latin typeface="Montserrat"/>
              </a:rPr>
              <a:t>Médiaculture</a:t>
            </a:r>
            <a:endParaRPr lang="en-US" sz="2300" dirty="0">
              <a:solidFill>
                <a:srgbClr val="000000"/>
              </a:solidFill>
              <a:latin typeface="Montserrat"/>
            </a:endParaRPr>
          </a:p>
          <a:p>
            <a:pPr algn="ctr">
              <a:lnSpc>
                <a:spcPts val="3220"/>
              </a:lnSpc>
            </a:pPr>
            <a:r>
              <a:rPr lang="en-US" sz="2300" dirty="0" err="1">
                <a:solidFill>
                  <a:srgbClr val="000000"/>
                </a:solidFill>
                <a:latin typeface="Montserrat"/>
              </a:rPr>
              <a:t>Réseau</a:t>
            </a:r>
            <a:r>
              <a:rPr lang="en-US" sz="2300" dirty="0">
                <a:solidFill>
                  <a:srgbClr val="000000"/>
                </a:solidFill>
                <a:latin typeface="Montserrat"/>
              </a:rPr>
              <a:t> Femmes à </a:t>
            </a:r>
            <a:r>
              <a:rPr lang="en-US" sz="2300" dirty="0" err="1">
                <a:solidFill>
                  <a:srgbClr val="000000"/>
                </a:solidFill>
                <a:latin typeface="Montserrat"/>
              </a:rPr>
              <a:t>l’abri</a:t>
            </a:r>
            <a:r>
              <a:rPr lang="en-US" sz="2300" dirty="0">
                <a:solidFill>
                  <a:srgbClr val="000000"/>
                </a:solidFill>
                <a:latin typeface="Montserrat"/>
              </a:rPr>
              <a:t> 26</a:t>
            </a:r>
          </a:p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Montserrat"/>
              </a:rPr>
              <a:t>Le CCAS de </a:t>
            </a:r>
            <a:r>
              <a:rPr lang="en-US" sz="2300" dirty="0" err="1">
                <a:solidFill>
                  <a:srgbClr val="000000"/>
                </a:solidFill>
                <a:latin typeface="Montserrat"/>
              </a:rPr>
              <a:t>Dieulefit</a:t>
            </a:r>
            <a:endParaRPr lang="en-US" sz="2300" dirty="0">
              <a:solidFill>
                <a:srgbClr val="000000"/>
              </a:solidFill>
              <a:latin typeface="Montserrat"/>
            </a:endParaRPr>
          </a:p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Montserrat"/>
              </a:rPr>
              <a:t>Le Tiers-lieu Le Parc</a:t>
            </a:r>
          </a:p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Montserrat"/>
              </a:rPr>
              <a:t>Osez </a:t>
            </a:r>
            <a:r>
              <a:rPr lang="en-US" sz="2300" dirty="0" err="1">
                <a:solidFill>
                  <a:srgbClr val="000000"/>
                </a:solidFill>
                <a:latin typeface="Montserrat"/>
              </a:rPr>
              <a:t>Bouvières</a:t>
            </a:r>
            <a:r>
              <a:rPr lang="en-US" sz="2300" dirty="0">
                <a:solidFill>
                  <a:srgbClr val="000000"/>
                </a:solidFill>
                <a:latin typeface="Montserrat"/>
              </a:rPr>
              <a:t> !</a:t>
            </a:r>
          </a:p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Montserrat"/>
              </a:rPr>
              <a:t>Le </a:t>
            </a:r>
            <a:r>
              <a:rPr lang="en-US" sz="2300" dirty="0" err="1">
                <a:solidFill>
                  <a:srgbClr val="000000"/>
                </a:solidFill>
                <a:latin typeface="Montserrat"/>
              </a:rPr>
              <a:t>Préau</a:t>
            </a:r>
            <a:endParaRPr lang="en-US" sz="2300" dirty="0">
              <a:solidFill>
                <a:srgbClr val="000000"/>
              </a:solidFill>
              <a:latin typeface="Montserrat"/>
            </a:endParaRPr>
          </a:p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Montserrat"/>
              </a:rPr>
              <a:t>Les Ateliers 120</a:t>
            </a:r>
          </a:p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Montserrat"/>
              </a:rPr>
              <a:t>Le </a:t>
            </a:r>
            <a:r>
              <a:rPr lang="en-US" sz="2300" dirty="0" err="1">
                <a:solidFill>
                  <a:srgbClr val="000000"/>
                </a:solidFill>
                <a:latin typeface="Montserrat"/>
              </a:rPr>
              <a:t>Magasin</a:t>
            </a:r>
            <a:r>
              <a:rPr lang="en-US" sz="23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Montserrat"/>
              </a:rPr>
              <a:t>Général</a:t>
            </a:r>
            <a:endParaRPr lang="en-US" sz="2300" dirty="0">
              <a:solidFill>
                <a:srgbClr val="000000"/>
              </a:solidFill>
              <a:latin typeface="Montserrat"/>
            </a:endParaRPr>
          </a:p>
          <a:p>
            <a:pPr algn="ctr">
              <a:lnSpc>
                <a:spcPts val="3220"/>
              </a:lnSpc>
            </a:pPr>
            <a:r>
              <a:rPr lang="en-US" sz="2300" dirty="0" err="1">
                <a:solidFill>
                  <a:srgbClr val="000000"/>
                </a:solidFill>
                <a:latin typeface="Montserrat"/>
              </a:rPr>
              <a:t>L’Oustalet</a:t>
            </a:r>
            <a:endParaRPr lang="en-US" sz="2300" dirty="0">
              <a:solidFill>
                <a:srgbClr val="000000"/>
              </a:solidFill>
              <a:latin typeface="Montserrat"/>
            </a:endParaRPr>
          </a:p>
          <a:p>
            <a:pPr algn="ctr">
              <a:lnSpc>
                <a:spcPts val="3220"/>
              </a:lnSpc>
            </a:pPr>
            <a:endParaRPr lang="en-US" sz="230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330304" y="2387849"/>
            <a:ext cx="577538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0211F"/>
                </a:solidFill>
                <a:latin typeface="Montserrat Bold"/>
              </a:rPr>
              <a:t>Départementaux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2297871" y="2323350"/>
            <a:ext cx="5435475" cy="2930199"/>
            <a:chOff x="0" y="0"/>
            <a:chExt cx="1431566" cy="7717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31566" cy="771740"/>
            </a:xfrm>
            <a:custGeom>
              <a:avLst/>
              <a:gdLst/>
              <a:ahLst/>
              <a:cxnLst/>
              <a:rect l="l" t="t" r="r" b="b"/>
              <a:pathLst>
                <a:path w="1431566" h="771740">
                  <a:moveTo>
                    <a:pt x="72641" y="0"/>
                  </a:moveTo>
                  <a:lnTo>
                    <a:pt x="1358925" y="0"/>
                  </a:lnTo>
                  <a:cubicBezTo>
                    <a:pt x="1378190" y="0"/>
                    <a:pt x="1396667" y="7653"/>
                    <a:pt x="1410289" y="21276"/>
                  </a:cubicBezTo>
                  <a:cubicBezTo>
                    <a:pt x="1423912" y="34899"/>
                    <a:pt x="1431566" y="53375"/>
                    <a:pt x="1431566" y="72641"/>
                  </a:cubicBezTo>
                  <a:lnTo>
                    <a:pt x="1431566" y="699099"/>
                  </a:lnTo>
                  <a:cubicBezTo>
                    <a:pt x="1431566" y="739217"/>
                    <a:pt x="1399043" y="771740"/>
                    <a:pt x="1358925" y="771740"/>
                  </a:cubicBezTo>
                  <a:lnTo>
                    <a:pt x="72641" y="771740"/>
                  </a:lnTo>
                  <a:cubicBezTo>
                    <a:pt x="53375" y="771740"/>
                    <a:pt x="34899" y="764087"/>
                    <a:pt x="21276" y="750464"/>
                  </a:cubicBezTo>
                  <a:cubicBezTo>
                    <a:pt x="7653" y="736841"/>
                    <a:pt x="0" y="718364"/>
                    <a:pt x="0" y="699099"/>
                  </a:cubicBezTo>
                  <a:lnTo>
                    <a:pt x="0" y="72641"/>
                  </a:lnTo>
                  <a:cubicBezTo>
                    <a:pt x="0" y="32522"/>
                    <a:pt x="32522" y="0"/>
                    <a:pt x="72641" y="0"/>
                  </a:cubicBez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431566" cy="8193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2127916" y="2387849"/>
            <a:ext cx="577538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0211F"/>
                </a:solidFill>
                <a:latin typeface="Montserrat Bold"/>
              </a:rPr>
              <a:t>Régionaux / nationaux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601963" y="3377814"/>
            <a:ext cx="4827292" cy="118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Montserrat"/>
              </a:rPr>
              <a:t>IREPS de Valence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Montserrat"/>
              </a:rPr>
              <a:t>UFOLEP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Montserrat"/>
              </a:rPr>
              <a:t>La Fresque du Numérique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139238" y="4900295"/>
            <a:ext cx="9525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endParaRPr/>
          </a:p>
        </p:txBody>
      </p:sp>
      <p:sp>
        <p:nvSpPr>
          <p:cNvPr id="20" name="TextBox 20"/>
          <p:cNvSpPr txBox="1"/>
          <p:nvPr/>
        </p:nvSpPr>
        <p:spPr>
          <a:xfrm>
            <a:off x="13039691" y="7682231"/>
            <a:ext cx="4863610" cy="1576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28818B"/>
                </a:solidFill>
                <a:latin typeface="Dreaming Outloud Sans"/>
              </a:rPr>
              <a:t>Merci 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8738" y="738302"/>
            <a:ext cx="1696133" cy="1914072"/>
          </a:xfrm>
          <a:custGeom>
            <a:avLst/>
            <a:gdLst/>
            <a:ahLst/>
            <a:cxnLst/>
            <a:rect l="l" t="t" r="r" b="b"/>
            <a:pathLst>
              <a:path w="1696133" h="1914072">
                <a:moveTo>
                  <a:pt x="0" y="0"/>
                </a:moveTo>
                <a:lnTo>
                  <a:pt x="1696133" y="0"/>
                </a:lnTo>
                <a:lnTo>
                  <a:pt x="1696133" y="1914072"/>
                </a:lnTo>
                <a:lnTo>
                  <a:pt x="0" y="19140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646517" y="2950864"/>
            <a:ext cx="4084326" cy="3735686"/>
            <a:chOff x="0" y="0"/>
            <a:chExt cx="1075707" cy="983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75707" cy="983884"/>
            </a:xfrm>
            <a:custGeom>
              <a:avLst/>
              <a:gdLst/>
              <a:ahLst/>
              <a:cxnLst/>
              <a:rect l="l" t="t" r="r" b="b"/>
              <a:pathLst>
                <a:path w="1075707" h="983884">
                  <a:moveTo>
                    <a:pt x="537854" y="0"/>
                  </a:moveTo>
                  <a:lnTo>
                    <a:pt x="1075707" y="203200"/>
                  </a:lnTo>
                  <a:lnTo>
                    <a:pt x="1075707" y="780684"/>
                  </a:lnTo>
                  <a:lnTo>
                    <a:pt x="537854" y="983884"/>
                  </a:lnTo>
                  <a:lnTo>
                    <a:pt x="0" y="780684"/>
                  </a:lnTo>
                  <a:lnTo>
                    <a:pt x="0" y="203200"/>
                  </a:lnTo>
                  <a:lnTo>
                    <a:pt x="537854" y="0"/>
                  </a:ln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01600"/>
              <a:ext cx="1075707" cy="7425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910746" y="2950864"/>
            <a:ext cx="4084326" cy="3735686"/>
            <a:chOff x="0" y="0"/>
            <a:chExt cx="1075707" cy="9838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75707" cy="983884"/>
            </a:xfrm>
            <a:custGeom>
              <a:avLst/>
              <a:gdLst/>
              <a:ahLst/>
              <a:cxnLst/>
              <a:rect l="l" t="t" r="r" b="b"/>
              <a:pathLst>
                <a:path w="1075707" h="983884">
                  <a:moveTo>
                    <a:pt x="537854" y="0"/>
                  </a:moveTo>
                  <a:lnTo>
                    <a:pt x="1075707" y="203200"/>
                  </a:lnTo>
                  <a:lnTo>
                    <a:pt x="1075707" y="780684"/>
                  </a:lnTo>
                  <a:lnTo>
                    <a:pt x="537854" y="983884"/>
                  </a:lnTo>
                  <a:lnTo>
                    <a:pt x="0" y="780684"/>
                  </a:lnTo>
                  <a:lnTo>
                    <a:pt x="0" y="203200"/>
                  </a:lnTo>
                  <a:lnTo>
                    <a:pt x="537854" y="0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01600"/>
              <a:ext cx="1075707" cy="7425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174974" y="2652374"/>
            <a:ext cx="4084326" cy="3735686"/>
            <a:chOff x="0" y="0"/>
            <a:chExt cx="1075707" cy="98388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75707" cy="983884"/>
            </a:xfrm>
            <a:custGeom>
              <a:avLst/>
              <a:gdLst/>
              <a:ahLst/>
              <a:cxnLst/>
              <a:rect l="l" t="t" r="r" b="b"/>
              <a:pathLst>
                <a:path w="1075707" h="983884">
                  <a:moveTo>
                    <a:pt x="537854" y="0"/>
                  </a:moveTo>
                  <a:lnTo>
                    <a:pt x="1075707" y="203200"/>
                  </a:lnTo>
                  <a:lnTo>
                    <a:pt x="1075707" y="780684"/>
                  </a:lnTo>
                  <a:lnTo>
                    <a:pt x="537854" y="983884"/>
                  </a:lnTo>
                  <a:lnTo>
                    <a:pt x="0" y="780684"/>
                  </a:lnTo>
                  <a:lnTo>
                    <a:pt x="0" y="203200"/>
                  </a:lnTo>
                  <a:lnTo>
                    <a:pt x="537854" y="0"/>
                  </a:lnTo>
                  <a:close/>
                </a:path>
              </a:pathLst>
            </a:custGeom>
            <a:solidFill>
              <a:srgbClr val="FF914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01600"/>
              <a:ext cx="1075707" cy="7425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711284" y="6143325"/>
            <a:ext cx="4084326" cy="3735686"/>
            <a:chOff x="0" y="0"/>
            <a:chExt cx="1075707" cy="9838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75707" cy="983884"/>
            </a:xfrm>
            <a:custGeom>
              <a:avLst/>
              <a:gdLst/>
              <a:ahLst/>
              <a:cxnLst/>
              <a:rect l="l" t="t" r="r" b="b"/>
              <a:pathLst>
                <a:path w="1075707" h="983884">
                  <a:moveTo>
                    <a:pt x="537854" y="0"/>
                  </a:moveTo>
                  <a:lnTo>
                    <a:pt x="1075707" y="203200"/>
                  </a:lnTo>
                  <a:lnTo>
                    <a:pt x="1075707" y="780684"/>
                  </a:lnTo>
                  <a:lnTo>
                    <a:pt x="537854" y="983884"/>
                  </a:lnTo>
                  <a:lnTo>
                    <a:pt x="0" y="780684"/>
                  </a:lnTo>
                  <a:lnTo>
                    <a:pt x="0" y="203200"/>
                  </a:lnTo>
                  <a:lnTo>
                    <a:pt x="537854" y="0"/>
                  </a:ln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01600"/>
              <a:ext cx="1075707" cy="7425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541424" y="6143325"/>
            <a:ext cx="4084326" cy="3735686"/>
            <a:chOff x="0" y="0"/>
            <a:chExt cx="1075707" cy="98388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75707" cy="983884"/>
            </a:xfrm>
            <a:custGeom>
              <a:avLst/>
              <a:gdLst/>
              <a:ahLst/>
              <a:cxnLst/>
              <a:rect l="l" t="t" r="r" b="b"/>
              <a:pathLst>
                <a:path w="1075707" h="983884">
                  <a:moveTo>
                    <a:pt x="537854" y="0"/>
                  </a:moveTo>
                  <a:lnTo>
                    <a:pt x="1075707" y="203200"/>
                  </a:lnTo>
                  <a:lnTo>
                    <a:pt x="1075707" y="780684"/>
                  </a:lnTo>
                  <a:lnTo>
                    <a:pt x="537854" y="983884"/>
                  </a:lnTo>
                  <a:lnTo>
                    <a:pt x="0" y="780684"/>
                  </a:lnTo>
                  <a:lnTo>
                    <a:pt x="0" y="203200"/>
                  </a:lnTo>
                  <a:lnTo>
                    <a:pt x="537854" y="0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01600"/>
              <a:ext cx="1075707" cy="7425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4625749" y="4932737"/>
            <a:ext cx="1312966" cy="942611"/>
          </a:xfrm>
          <a:custGeom>
            <a:avLst/>
            <a:gdLst/>
            <a:ahLst/>
            <a:cxnLst/>
            <a:rect l="l" t="t" r="r" b="b"/>
            <a:pathLst>
              <a:path w="1312966" h="942611">
                <a:moveTo>
                  <a:pt x="0" y="0"/>
                </a:moveTo>
                <a:lnTo>
                  <a:pt x="1312967" y="0"/>
                </a:lnTo>
                <a:lnTo>
                  <a:pt x="1312967" y="942611"/>
                </a:lnTo>
                <a:lnTo>
                  <a:pt x="0" y="9426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Freeform 19"/>
          <p:cNvSpPr/>
          <p:nvPr/>
        </p:nvSpPr>
        <p:spPr>
          <a:xfrm>
            <a:off x="4896884" y="8627718"/>
            <a:ext cx="588557" cy="859433"/>
          </a:xfrm>
          <a:custGeom>
            <a:avLst/>
            <a:gdLst/>
            <a:ahLst/>
            <a:cxnLst/>
            <a:rect l="l" t="t" r="r" b="b"/>
            <a:pathLst>
              <a:path w="588557" h="859433">
                <a:moveTo>
                  <a:pt x="0" y="0"/>
                </a:moveTo>
                <a:lnTo>
                  <a:pt x="588557" y="0"/>
                </a:lnTo>
                <a:lnTo>
                  <a:pt x="588557" y="859433"/>
                </a:lnTo>
                <a:lnTo>
                  <a:pt x="0" y="8594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Freeform 20"/>
          <p:cNvSpPr/>
          <p:nvPr/>
        </p:nvSpPr>
        <p:spPr>
          <a:xfrm>
            <a:off x="5753447" y="8627718"/>
            <a:ext cx="840503" cy="859433"/>
          </a:xfrm>
          <a:custGeom>
            <a:avLst/>
            <a:gdLst/>
            <a:ahLst/>
            <a:cxnLst/>
            <a:rect l="l" t="t" r="r" b="b"/>
            <a:pathLst>
              <a:path w="840503" h="859433">
                <a:moveTo>
                  <a:pt x="0" y="0"/>
                </a:moveTo>
                <a:lnTo>
                  <a:pt x="840503" y="0"/>
                </a:lnTo>
                <a:lnTo>
                  <a:pt x="840503" y="859433"/>
                </a:lnTo>
                <a:lnTo>
                  <a:pt x="0" y="8594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Freeform 21"/>
          <p:cNvSpPr/>
          <p:nvPr/>
        </p:nvSpPr>
        <p:spPr>
          <a:xfrm>
            <a:off x="13574948" y="8177964"/>
            <a:ext cx="879470" cy="879470"/>
          </a:xfrm>
          <a:custGeom>
            <a:avLst/>
            <a:gdLst/>
            <a:ahLst/>
            <a:cxnLst/>
            <a:rect l="l" t="t" r="r" b="b"/>
            <a:pathLst>
              <a:path w="879470" h="879470">
                <a:moveTo>
                  <a:pt x="0" y="0"/>
                </a:moveTo>
                <a:lnTo>
                  <a:pt x="879470" y="0"/>
                </a:lnTo>
                <a:lnTo>
                  <a:pt x="879470" y="879470"/>
                </a:lnTo>
                <a:lnTo>
                  <a:pt x="0" y="8794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TextBox 22"/>
          <p:cNvSpPr txBox="1"/>
          <p:nvPr/>
        </p:nvSpPr>
        <p:spPr>
          <a:xfrm>
            <a:off x="3925356" y="914926"/>
            <a:ext cx="11115489" cy="140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0"/>
              </a:lnSpc>
            </a:pPr>
            <a:r>
              <a:rPr lang="en-US" sz="8300">
                <a:solidFill>
                  <a:srgbClr val="ED6933"/>
                </a:solidFill>
                <a:latin typeface="Dreaming Outloud Sans"/>
              </a:rPr>
              <a:t>Soutien à la parentalité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48542" y="3657292"/>
            <a:ext cx="3480276" cy="96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20211F"/>
                </a:solidFill>
                <a:latin typeface="Montserrat Bold"/>
              </a:rPr>
              <a:t>Accompagnement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20211F"/>
                </a:solidFill>
                <a:latin typeface="Montserrat Bold"/>
              </a:rPr>
              <a:t>scolaire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48542" y="4780607"/>
            <a:ext cx="3596640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>
                <a:solidFill>
                  <a:srgbClr val="20211F"/>
                </a:solidFill>
                <a:latin typeface="Montserrat"/>
              </a:rPr>
              <a:t>Nouvelle formule</a:t>
            </a:r>
          </a:p>
          <a:p>
            <a:pPr algn="just">
              <a:lnSpc>
                <a:spcPts val="3219"/>
              </a:lnSpc>
            </a:pPr>
            <a:r>
              <a:rPr lang="en-US" sz="2299">
                <a:solidFill>
                  <a:srgbClr val="20211F"/>
                </a:solidFill>
                <a:latin typeface="Montserrat"/>
              </a:rPr>
              <a:t>le mercredi matin sur 2h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574948" y="3356302"/>
            <a:ext cx="3284379" cy="146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20211F"/>
                </a:solidFill>
                <a:latin typeface="Montserrat Bold"/>
              </a:rPr>
              <a:t>Groupe de Travail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20211F"/>
                </a:solidFill>
                <a:latin typeface="Montserrat Bold"/>
              </a:rPr>
              <a:t>Femmes en 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20211F"/>
                </a:solidFill>
                <a:latin typeface="Montserrat Bold"/>
              </a:rPr>
              <a:t>milieu rural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507252" y="3553111"/>
            <a:ext cx="2891314" cy="96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20211F"/>
                </a:solidFill>
                <a:latin typeface="Montserrat Bold"/>
              </a:rPr>
              <a:t>Forum des 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20211F"/>
                </a:solidFill>
                <a:latin typeface="Montserrat Bold"/>
              </a:rPr>
              <a:t>métiers du soin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308276" y="4586298"/>
            <a:ext cx="3289265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20211F"/>
                </a:solidFill>
                <a:latin typeface="Montserrat"/>
              </a:rPr>
              <a:t>samedi 3 juin 2023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20211F"/>
                </a:solidFill>
                <a:latin typeface="Montserrat"/>
              </a:rPr>
              <a:t>30 professionnel-les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20211F"/>
                </a:solidFill>
                <a:latin typeface="Montserrat"/>
              </a:rPr>
              <a:t>45 jeunes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711284" y="6934200"/>
            <a:ext cx="4137660" cy="146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20211F"/>
                </a:solidFill>
                <a:latin typeface="Montserrat Bold"/>
              </a:rPr>
              <a:t>Promeneurs du Net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20211F"/>
                </a:solidFill>
                <a:latin typeface="Montserrat Bold"/>
              </a:rPr>
              <a:t>et Promeneurs du Net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20211F"/>
                </a:solidFill>
                <a:latin typeface="Montserrat Bold"/>
              </a:rPr>
              <a:t>Parentalité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66785" y="6638925"/>
            <a:ext cx="3433604" cy="146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20211F"/>
                </a:solidFill>
                <a:latin typeface="Montserrat Bold"/>
              </a:rPr>
              <a:t>Semaine 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20211F"/>
                </a:solidFill>
                <a:latin typeface="Montserrat Bold"/>
              </a:rPr>
              <a:t>d’Information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20211F"/>
                </a:solidFill>
                <a:latin typeface="Montserrat Bold"/>
              </a:rPr>
              <a:t>à la Santé Mentale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597541" y="8139864"/>
            <a:ext cx="3289265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>
                <a:solidFill>
                  <a:srgbClr val="20211F"/>
                </a:solidFill>
                <a:latin typeface="Montserrat"/>
              </a:rPr>
              <a:t>participation à la</a:t>
            </a:r>
          </a:p>
          <a:p>
            <a:pPr algn="just">
              <a:lnSpc>
                <a:spcPts val="3499"/>
              </a:lnSpc>
            </a:pPr>
            <a:r>
              <a:rPr lang="en-US" sz="2499">
                <a:solidFill>
                  <a:srgbClr val="20211F"/>
                </a:solidFill>
                <a:latin typeface="Montserrat"/>
              </a:rPr>
              <a:t>dynamique locale</a:t>
            </a:r>
          </a:p>
        </p:txBody>
      </p:sp>
      <p:sp>
        <p:nvSpPr>
          <p:cNvPr id="31" name="Freeform 31"/>
          <p:cNvSpPr/>
          <p:nvPr/>
        </p:nvSpPr>
        <p:spPr>
          <a:xfrm>
            <a:off x="2367272" y="5713608"/>
            <a:ext cx="461878" cy="674451"/>
          </a:xfrm>
          <a:custGeom>
            <a:avLst/>
            <a:gdLst/>
            <a:ahLst/>
            <a:cxnLst/>
            <a:rect l="l" t="t" r="r" b="b"/>
            <a:pathLst>
              <a:path w="461878" h="674451">
                <a:moveTo>
                  <a:pt x="0" y="0"/>
                </a:moveTo>
                <a:lnTo>
                  <a:pt x="461877" y="0"/>
                </a:lnTo>
                <a:lnTo>
                  <a:pt x="461877" y="674451"/>
                </a:lnTo>
                <a:lnTo>
                  <a:pt x="0" y="6744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2" name="Freeform 32"/>
          <p:cNvSpPr/>
          <p:nvPr/>
        </p:nvSpPr>
        <p:spPr>
          <a:xfrm>
            <a:off x="16248053" y="6534507"/>
            <a:ext cx="1011247" cy="1476661"/>
          </a:xfrm>
          <a:custGeom>
            <a:avLst/>
            <a:gdLst/>
            <a:ahLst/>
            <a:cxnLst/>
            <a:rect l="l" t="t" r="r" b="b"/>
            <a:pathLst>
              <a:path w="1011247" h="1476661">
                <a:moveTo>
                  <a:pt x="0" y="0"/>
                </a:moveTo>
                <a:lnTo>
                  <a:pt x="1011247" y="0"/>
                </a:lnTo>
                <a:lnTo>
                  <a:pt x="1011247" y="1476661"/>
                </a:lnTo>
                <a:lnTo>
                  <a:pt x="0" y="14766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3" name="TextBox 33"/>
          <p:cNvSpPr txBox="1"/>
          <p:nvPr/>
        </p:nvSpPr>
        <p:spPr>
          <a:xfrm>
            <a:off x="15578291" y="8296918"/>
            <a:ext cx="2350770" cy="146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20211F"/>
                </a:solidFill>
                <a:latin typeface="Montserrat"/>
              </a:rPr>
              <a:t>Projets 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20211F"/>
                </a:solidFill>
                <a:latin typeface="Montserrat"/>
              </a:rPr>
              <a:t>soutenus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20211F"/>
                </a:solidFill>
                <a:latin typeface="Montserrat"/>
              </a:rPr>
              <a:t>par le REAAP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282233" y="1204165"/>
            <a:ext cx="171444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28818B"/>
                </a:solidFill>
                <a:latin typeface="Open Sans Bold"/>
              </a:rPr>
              <a:t>2023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4235" y="681784"/>
            <a:ext cx="1696133" cy="1914072"/>
          </a:xfrm>
          <a:custGeom>
            <a:avLst/>
            <a:gdLst/>
            <a:ahLst/>
            <a:cxnLst/>
            <a:rect l="l" t="t" r="r" b="b"/>
            <a:pathLst>
              <a:path w="1696133" h="1914072">
                <a:moveTo>
                  <a:pt x="0" y="0"/>
                </a:moveTo>
                <a:lnTo>
                  <a:pt x="1696133" y="0"/>
                </a:lnTo>
                <a:lnTo>
                  <a:pt x="1696133" y="1914072"/>
                </a:lnTo>
                <a:lnTo>
                  <a:pt x="0" y="19140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5719194" y="5143500"/>
            <a:ext cx="4257592" cy="3193194"/>
          </a:xfrm>
          <a:custGeom>
            <a:avLst/>
            <a:gdLst/>
            <a:ahLst/>
            <a:cxnLst/>
            <a:rect l="l" t="t" r="r" b="b"/>
            <a:pathLst>
              <a:path w="4257592" h="3193194">
                <a:moveTo>
                  <a:pt x="0" y="0"/>
                </a:moveTo>
                <a:lnTo>
                  <a:pt x="4257592" y="0"/>
                </a:lnTo>
                <a:lnTo>
                  <a:pt x="4257592" y="3193194"/>
                </a:lnTo>
                <a:lnTo>
                  <a:pt x="0" y="31931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0500661" y="5180445"/>
            <a:ext cx="4208332" cy="3156249"/>
          </a:xfrm>
          <a:custGeom>
            <a:avLst/>
            <a:gdLst/>
            <a:ahLst/>
            <a:cxnLst/>
            <a:rect l="l" t="t" r="r" b="b"/>
            <a:pathLst>
              <a:path w="4208332" h="3156249">
                <a:moveTo>
                  <a:pt x="0" y="0"/>
                </a:moveTo>
                <a:lnTo>
                  <a:pt x="4208332" y="0"/>
                </a:lnTo>
                <a:lnTo>
                  <a:pt x="4208332" y="3156249"/>
                </a:lnTo>
                <a:lnTo>
                  <a:pt x="0" y="31562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1492301" y="5143500"/>
            <a:ext cx="3698300" cy="3156249"/>
          </a:xfrm>
          <a:custGeom>
            <a:avLst/>
            <a:gdLst/>
            <a:ahLst/>
            <a:cxnLst/>
            <a:rect l="l" t="t" r="r" b="b"/>
            <a:pathLst>
              <a:path w="3698300" h="3156249">
                <a:moveTo>
                  <a:pt x="0" y="0"/>
                </a:moveTo>
                <a:lnTo>
                  <a:pt x="3698300" y="0"/>
                </a:lnTo>
                <a:lnTo>
                  <a:pt x="3698300" y="3156249"/>
                </a:lnTo>
                <a:lnTo>
                  <a:pt x="0" y="31562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2340368" y="924451"/>
            <a:ext cx="15688571" cy="1285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ED6933"/>
                </a:solidFill>
                <a:latin typeface="Dreaming Outloud Sans"/>
              </a:rPr>
              <a:t>Zoom sur l’accompagnement scolaire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23645" y="2457040"/>
            <a:ext cx="14532881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600">
                <a:solidFill>
                  <a:srgbClr val="20211F"/>
                </a:solidFill>
                <a:latin typeface="Montserrat"/>
              </a:rPr>
              <a:t>A partir de octobre 2023, une équipe de bénévoles accompagne des enfants sur 2h chaque mercredi en période scolaire à l’espace jeunes de la CCDB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19194" y="3599750"/>
            <a:ext cx="4257592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600">
                <a:solidFill>
                  <a:srgbClr val="20211F"/>
                </a:solidFill>
                <a:latin typeface="Montserrat"/>
              </a:rPr>
              <a:t>Une heure de jeux</a:t>
            </a:r>
          </a:p>
          <a:p>
            <a:pPr algn="just">
              <a:lnSpc>
                <a:spcPts val="3640"/>
              </a:lnSpc>
            </a:pPr>
            <a:r>
              <a:rPr lang="en-US" sz="2600">
                <a:solidFill>
                  <a:srgbClr val="20211F"/>
                </a:solidFill>
                <a:latin typeface="Montserrat"/>
              </a:rPr>
              <a:t>pédagogiques inspirés</a:t>
            </a:r>
          </a:p>
          <a:p>
            <a:pPr algn="just">
              <a:lnSpc>
                <a:spcPts val="3640"/>
              </a:lnSpc>
            </a:pPr>
            <a:r>
              <a:rPr lang="en-US" sz="2600">
                <a:solidFill>
                  <a:srgbClr val="20211F"/>
                </a:solidFill>
                <a:latin typeface="Montserrat"/>
              </a:rPr>
              <a:t>de Montessori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92301" y="3599750"/>
            <a:ext cx="3978739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600">
                <a:solidFill>
                  <a:srgbClr val="20211F"/>
                </a:solidFill>
                <a:latin typeface="Montserrat"/>
              </a:rPr>
              <a:t>Notre devise choisie</a:t>
            </a:r>
          </a:p>
          <a:p>
            <a:pPr algn="just">
              <a:lnSpc>
                <a:spcPts val="3640"/>
              </a:lnSpc>
            </a:pPr>
            <a:r>
              <a:rPr lang="en-US" sz="2600">
                <a:solidFill>
                  <a:srgbClr val="20211F"/>
                </a:solidFill>
                <a:latin typeface="Montserrat"/>
              </a:rPr>
              <a:t>par les bénévoles et </a:t>
            </a:r>
          </a:p>
          <a:p>
            <a:pPr algn="just">
              <a:lnSpc>
                <a:spcPts val="3640"/>
              </a:lnSpc>
            </a:pPr>
            <a:r>
              <a:rPr lang="en-US" sz="2600">
                <a:solidFill>
                  <a:srgbClr val="20211F"/>
                </a:solidFill>
                <a:latin typeface="Montserrat"/>
              </a:rPr>
              <a:t>validée par les enfants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500661" y="3599750"/>
            <a:ext cx="4257592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600">
                <a:solidFill>
                  <a:srgbClr val="20211F"/>
                </a:solidFill>
                <a:latin typeface="Montserrat"/>
              </a:rPr>
              <a:t>Une heure d’activités</a:t>
            </a:r>
          </a:p>
          <a:p>
            <a:pPr algn="just">
              <a:lnSpc>
                <a:spcPts val="3640"/>
              </a:lnSpc>
            </a:pPr>
            <a:r>
              <a:rPr lang="en-US" sz="2600">
                <a:solidFill>
                  <a:srgbClr val="20211F"/>
                </a:solidFill>
                <a:latin typeface="Montserrat"/>
              </a:rPr>
              <a:t>variées : arts plastiques, cuisine, ateliers philo...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936252" y="5143500"/>
            <a:ext cx="1011247" cy="1476661"/>
          </a:xfrm>
          <a:custGeom>
            <a:avLst/>
            <a:gdLst/>
            <a:ahLst/>
            <a:cxnLst/>
            <a:rect l="l" t="t" r="r" b="b"/>
            <a:pathLst>
              <a:path w="1011247" h="1476661">
                <a:moveTo>
                  <a:pt x="0" y="0"/>
                </a:moveTo>
                <a:lnTo>
                  <a:pt x="1011247" y="0"/>
                </a:lnTo>
                <a:lnTo>
                  <a:pt x="1011247" y="1476661"/>
                </a:lnTo>
                <a:lnTo>
                  <a:pt x="0" y="14766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15427225" y="6837343"/>
            <a:ext cx="2029301" cy="146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20211F"/>
                </a:solidFill>
                <a:latin typeface="Montserrat"/>
              </a:rPr>
              <a:t>Projet 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20211F"/>
                </a:solidFill>
                <a:latin typeface="Montserrat"/>
              </a:rPr>
              <a:t>soutenu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20211F"/>
                </a:solidFill>
                <a:latin typeface="Montserrat"/>
              </a:rPr>
              <a:t>par le CLAS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8738" y="738302"/>
            <a:ext cx="1696133" cy="1914072"/>
          </a:xfrm>
          <a:custGeom>
            <a:avLst/>
            <a:gdLst/>
            <a:ahLst/>
            <a:cxnLst/>
            <a:rect l="l" t="t" r="r" b="b"/>
            <a:pathLst>
              <a:path w="1696133" h="1914072">
                <a:moveTo>
                  <a:pt x="0" y="0"/>
                </a:moveTo>
                <a:lnTo>
                  <a:pt x="1696133" y="0"/>
                </a:lnTo>
                <a:lnTo>
                  <a:pt x="1696133" y="1914072"/>
                </a:lnTo>
                <a:lnTo>
                  <a:pt x="0" y="19140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229944" y="3288649"/>
            <a:ext cx="3986251" cy="5767577"/>
            <a:chOff x="0" y="0"/>
            <a:chExt cx="561765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61765" cy="812800"/>
            </a:xfrm>
            <a:custGeom>
              <a:avLst/>
              <a:gdLst/>
              <a:ahLst/>
              <a:cxnLst/>
              <a:rect l="l" t="t" r="r" b="b"/>
              <a:pathLst>
                <a:path w="561765" h="812800">
                  <a:moveTo>
                    <a:pt x="561765" y="0"/>
                  </a:moveTo>
                  <a:lnTo>
                    <a:pt x="561765" y="698500"/>
                  </a:lnTo>
                  <a:lnTo>
                    <a:pt x="280883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561765" y="0"/>
                  </a:lnTo>
                  <a:close/>
                </a:path>
              </a:pathLst>
            </a:custGeom>
            <a:solidFill>
              <a:srgbClr val="5CE1E6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61765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742014" y="3288649"/>
            <a:ext cx="3986251" cy="5767577"/>
            <a:chOff x="0" y="0"/>
            <a:chExt cx="561765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61765" cy="812800"/>
            </a:xfrm>
            <a:custGeom>
              <a:avLst/>
              <a:gdLst/>
              <a:ahLst/>
              <a:cxnLst/>
              <a:rect l="l" t="t" r="r" b="b"/>
              <a:pathLst>
                <a:path w="561765" h="812800">
                  <a:moveTo>
                    <a:pt x="561765" y="0"/>
                  </a:moveTo>
                  <a:lnTo>
                    <a:pt x="561765" y="698500"/>
                  </a:lnTo>
                  <a:lnTo>
                    <a:pt x="280883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561765" y="0"/>
                  </a:ln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61765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356915" y="3288649"/>
            <a:ext cx="3986251" cy="5767577"/>
            <a:chOff x="0" y="0"/>
            <a:chExt cx="561765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61765" cy="812800"/>
            </a:xfrm>
            <a:custGeom>
              <a:avLst/>
              <a:gdLst/>
              <a:ahLst/>
              <a:cxnLst/>
              <a:rect l="l" t="t" r="r" b="b"/>
              <a:pathLst>
                <a:path w="561765" h="812800">
                  <a:moveTo>
                    <a:pt x="561765" y="0"/>
                  </a:moveTo>
                  <a:lnTo>
                    <a:pt x="561765" y="698500"/>
                  </a:lnTo>
                  <a:lnTo>
                    <a:pt x="280883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561765" y="0"/>
                  </a:ln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561765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971816" y="3288649"/>
            <a:ext cx="3986251" cy="5767577"/>
            <a:chOff x="0" y="0"/>
            <a:chExt cx="561765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61765" cy="812800"/>
            </a:xfrm>
            <a:custGeom>
              <a:avLst/>
              <a:gdLst/>
              <a:ahLst/>
              <a:cxnLst/>
              <a:rect l="l" t="t" r="r" b="b"/>
              <a:pathLst>
                <a:path w="561765" h="812800">
                  <a:moveTo>
                    <a:pt x="561765" y="0"/>
                  </a:moveTo>
                  <a:lnTo>
                    <a:pt x="561765" y="698500"/>
                  </a:lnTo>
                  <a:lnTo>
                    <a:pt x="280883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561765" y="0"/>
                  </a:ln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561765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235075" y="7554197"/>
            <a:ext cx="1000130" cy="1111256"/>
          </a:xfrm>
          <a:custGeom>
            <a:avLst/>
            <a:gdLst/>
            <a:ahLst/>
            <a:cxnLst/>
            <a:rect l="l" t="t" r="r" b="b"/>
            <a:pathLst>
              <a:path w="1000130" h="1111256">
                <a:moveTo>
                  <a:pt x="0" y="0"/>
                </a:moveTo>
                <a:lnTo>
                  <a:pt x="1000130" y="0"/>
                </a:lnTo>
                <a:lnTo>
                  <a:pt x="1000130" y="1111256"/>
                </a:lnTo>
                <a:lnTo>
                  <a:pt x="0" y="1111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0834316" y="7316430"/>
            <a:ext cx="1121231" cy="1121231"/>
          </a:xfrm>
          <a:custGeom>
            <a:avLst/>
            <a:gdLst/>
            <a:ahLst/>
            <a:cxnLst/>
            <a:rect l="l" t="t" r="r" b="b"/>
            <a:pathLst>
              <a:path w="1121231" h="1121231">
                <a:moveTo>
                  <a:pt x="0" y="0"/>
                </a:moveTo>
                <a:lnTo>
                  <a:pt x="1121231" y="0"/>
                </a:lnTo>
                <a:lnTo>
                  <a:pt x="1121231" y="1121231"/>
                </a:lnTo>
                <a:lnTo>
                  <a:pt x="0" y="11212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3925356" y="914926"/>
            <a:ext cx="11115489" cy="140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0"/>
              </a:lnSpc>
            </a:pPr>
            <a:r>
              <a:rPr lang="en-US" sz="8300">
                <a:solidFill>
                  <a:srgbClr val="28818B"/>
                </a:solidFill>
                <a:latin typeface="Dreaming Outloud Sans"/>
              </a:rPr>
              <a:t>Vieillir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904388" y="1204165"/>
            <a:ext cx="171444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ED6933"/>
                </a:solidFill>
                <a:latin typeface="Open Sans Bold"/>
              </a:rPr>
              <a:t>2023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-832" y="3603145"/>
            <a:ext cx="4447803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Bold"/>
              </a:rPr>
              <a:t>Participation au CAVS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Bold"/>
              </a:rPr>
              <a:t>Collectif d’actions vers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Bold"/>
              </a:rPr>
              <a:t>les Seniors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-832" y="5481557"/>
            <a:ext cx="4447803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Poursuivre la dynamique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initiée par la Charte 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Territoriale de 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Solidarité avec les aînés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de la MSA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446971" y="3603145"/>
            <a:ext cx="4447803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Bold"/>
              </a:rPr>
              <a:t>Ateliers-interventions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Bold"/>
              </a:rPr>
              <a:t>Seniors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511238" y="5105400"/>
            <a:ext cx="4447803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3 ateliers dans 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3 communes 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de octobre à juin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171030" y="3603145"/>
            <a:ext cx="4447803" cy="181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Bold"/>
              </a:rPr>
              <a:t>Ateliers UFOLEP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Bold"/>
              </a:rPr>
              <a:t>L’estime de soi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Bold"/>
              </a:rPr>
              <a:t>au coeur du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Bold"/>
              </a:rPr>
              <a:t>bien-être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890125" y="5703570"/>
            <a:ext cx="3009613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4 ateliers pour les +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de 70 ans 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à Dieulefit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741040" y="3603145"/>
            <a:ext cx="4447803" cy="181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Bold"/>
              </a:rPr>
              <a:t>Soutien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Bold"/>
              </a:rPr>
              <a:t>aux actions seniors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Bold"/>
              </a:rPr>
              <a:t>proposées sur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Bold"/>
              </a:rPr>
              <a:t>le territoire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460135" y="5900657"/>
            <a:ext cx="3009613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Cercles d’oralité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proposés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par Carole Joffrin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de la compagnie 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Les Vertébrés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4235" y="681784"/>
            <a:ext cx="1696133" cy="1914072"/>
          </a:xfrm>
          <a:custGeom>
            <a:avLst/>
            <a:gdLst/>
            <a:ahLst/>
            <a:cxnLst/>
            <a:rect l="l" t="t" r="r" b="b"/>
            <a:pathLst>
              <a:path w="1696133" h="1914072">
                <a:moveTo>
                  <a:pt x="0" y="0"/>
                </a:moveTo>
                <a:lnTo>
                  <a:pt x="1696133" y="0"/>
                </a:lnTo>
                <a:lnTo>
                  <a:pt x="1696133" y="1914072"/>
                </a:lnTo>
                <a:lnTo>
                  <a:pt x="0" y="19140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492301" y="4925172"/>
            <a:ext cx="3063107" cy="4333128"/>
          </a:xfrm>
          <a:custGeom>
            <a:avLst/>
            <a:gdLst/>
            <a:ahLst/>
            <a:cxnLst/>
            <a:rect l="l" t="t" r="r" b="b"/>
            <a:pathLst>
              <a:path w="3063107" h="4333128">
                <a:moveTo>
                  <a:pt x="0" y="0"/>
                </a:moveTo>
                <a:lnTo>
                  <a:pt x="3063107" y="0"/>
                </a:lnTo>
                <a:lnTo>
                  <a:pt x="3063107" y="4333128"/>
                </a:lnTo>
                <a:lnTo>
                  <a:pt x="0" y="43331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5456876" y="4925172"/>
            <a:ext cx="3063522" cy="4333128"/>
          </a:xfrm>
          <a:custGeom>
            <a:avLst/>
            <a:gdLst/>
            <a:ahLst/>
            <a:cxnLst/>
            <a:rect l="l" t="t" r="r" b="b"/>
            <a:pathLst>
              <a:path w="3063522" h="4333128">
                <a:moveTo>
                  <a:pt x="0" y="0"/>
                </a:moveTo>
                <a:lnTo>
                  <a:pt x="3063522" y="0"/>
                </a:lnTo>
                <a:lnTo>
                  <a:pt x="3063522" y="4333128"/>
                </a:lnTo>
                <a:lnTo>
                  <a:pt x="0" y="43331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9518327" y="4925172"/>
            <a:ext cx="3063522" cy="4333128"/>
          </a:xfrm>
          <a:custGeom>
            <a:avLst/>
            <a:gdLst/>
            <a:ahLst/>
            <a:cxnLst/>
            <a:rect l="l" t="t" r="r" b="b"/>
            <a:pathLst>
              <a:path w="3063522" h="4333128">
                <a:moveTo>
                  <a:pt x="0" y="0"/>
                </a:moveTo>
                <a:lnTo>
                  <a:pt x="3063522" y="0"/>
                </a:lnTo>
                <a:lnTo>
                  <a:pt x="3063522" y="4333128"/>
                </a:lnTo>
                <a:lnTo>
                  <a:pt x="0" y="4333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6631974" y="8561271"/>
            <a:ext cx="1254653" cy="1394059"/>
          </a:xfrm>
          <a:custGeom>
            <a:avLst/>
            <a:gdLst/>
            <a:ahLst/>
            <a:cxnLst/>
            <a:rect l="l" t="t" r="r" b="b"/>
            <a:pathLst>
              <a:path w="1254653" h="1394059">
                <a:moveTo>
                  <a:pt x="0" y="0"/>
                </a:moveTo>
                <a:lnTo>
                  <a:pt x="1254652" y="0"/>
                </a:lnTo>
                <a:lnTo>
                  <a:pt x="1254652" y="1394058"/>
                </a:lnTo>
                <a:lnTo>
                  <a:pt x="0" y="13940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2340368" y="933976"/>
            <a:ext cx="15688571" cy="1153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80"/>
              </a:lnSpc>
            </a:pPr>
            <a:r>
              <a:rPr lang="en-US" sz="6700">
                <a:solidFill>
                  <a:srgbClr val="28818B"/>
                </a:solidFill>
                <a:latin typeface="Dreaming Outloud Sans"/>
              </a:rPr>
              <a:t>Zoom sur les ateliers-interventions-seniors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92301" y="2794963"/>
            <a:ext cx="16052052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20211F"/>
                </a:solidFill>
                <a:latin typeface="Montserrat"/>
              </a:rPr>
              <a:t>De octobre 2022 à juin 2023 : 3 ateliers (Danse Bien-être, Nutrition Santé et plaisir et Yoga sur Chaise sur 3 communes (La Bégude de Mazenc, Bourdeaux et Dieulefit)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20211F"/>
                </a:solidFill>
                <a:latin typeface="Montserrat"/>
              </a:rPr>
              <a:t>D’autres ateliers ont commencé en octobre 2023 sur d’autres communes.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724401" y="9319688"/>
            <a:ext cx="11780312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000000"/>
                </a:solidFill>
                <a:latin typeface="Montserrat"/>
              </a:rPr>
              <a:t>Action </a:t>
            </a:r>
            <a:r>
              <a:rPr lang="en-US" sz="2600" dirty="0" err="1">
                <a:solidFill>
                  <a:srgbClr val="000000"/>
                </a:solidFill>
                <a:latin typeface="Montserrat"/>
              </a:rPr>
              <a:t>financée</a:t>
            </a:r>
            <a:r>
              <a:rPr lang="en-US" sz="2600" dirty="0">
                <a:solidFill>
                  <a:srgbClr val="000000"/>
                </a:solidFill>
                <a:latin typeface="Montserrat"/>
              </a:rPr>
              <a:t> par la </a:t>
            </a:r>
            <a:r>
              <a:rPr lang="en-US" sz="2600" dirty="0" err="1">
                <a:solidFill>
                  <a:srgbClr val="000000"/>
                </a:solidFill>
                <a:latin typeface="Montserrat"/>
              </a:rPr>
              <a:t>Conférence</a:t>
            </a:r>
            <a:r>
              <a:rPr lang="en-US" sz="2600" dirty="0">
                <a:solidFill>
                  <a:srgbClr val="000000"/>
                </a:solidFill>
                <a:latin typeface="Montserrat"/>
              </a:rPr>
              <a:t> des </a:t>
            </a:r>
            <a:r>
              <a:rPr lang="en-US" sz="2600" dirty="0" err="1">
                <a:solidFill>
                  <a:srgbClr val="000000"/>
                </a:solidFill>
                <a:latin typeface="Montserrat"/>
              </a:rPr>
              <a:t>Financeurs</a:t>
            </a:r>
            <a:r>
              <a:rPr lang="en-US" sz="2600" dirty="0">
                <a:solidFill>
                  <a:srgbClr val="000000"/>
                </a:solidFill>
                <a:latin typeface="Montserrat"/>
              </a:rPr>
              <a:t> et les communes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201725" y="4868022"/>
            <a:ext cx="4684901" cy="424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20211F"/>
                </a:solidFill>
                <a:latin typeface="Montserrat"/>
              </a:rPr>
              <a:t>BILAN : 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20211F"/>
                </a:solidFill>
                <a:latin typeface="Montserrat"/>
              </a:rPr>
              <a:t>68 ateliers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20211F"/>
                </a:solidFill>
                <a:latin typeface="Montserrat"/>
              </a:rPr>
              <a:t>277 participations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20211F"/>
                </a:solidFill>
                <a:latin typeface="Montserrat"/>
              </a:rPr>
              <a:t>28 habitué-es</a:t>
            </a:r>
          </a:p>
          <a:p>
            <a:pPr algn="just">
              <a:lnSpc>
                <a:spcPts val="4200"/>
              </a:lnSpc>
            </a:pPr>
            <a:endParaRPr lang="en-US" sz="3000">
              <a:solidFill>
                <a:srgbClr val="20211F"/>
              </a:solidFill>
              <a:latin typeface="Montserrat"/>
            </a:endParaRP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20211F"/>
                </a:solidFill>
                <a:latin typeface="Montserrat"/>
              </a:rPr>
              <a:t>Poursuite de 2 ateliers sur le territoire</a:t>
            </a:r>
          </a:p>
          <a:p>
            <a:pPr algn="just">
              <a:lnSpc>
                <a:spcPts val="4200"/>
              </a:lnSpc>
            </a:pPr>
            <a:endParaRPr lang="en-US" sz="3000">
              <a:solidFill>
                <a:srgbClr val="20211F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4202" y="342379"/>
            <a:ext cx="1696133" cy="1914072"/>
          </a:xfrm>
          <a:custGeom>
            <a:avLst/>
            <a:gdLst/>
            <a:ahLst/>
            <a:cxnLst/>
            <a:rect l="l" t="t" r="r" b="b"/>
            <a:pathLst>
              <a:path w="1696133" h="1914072">
                <a:moveTo>
                  <a:pt x="0" y="0"/>
                </a:moveTo>
                <a:lnTo>
                  <a:pt x="1696133" y="0"/>
                </a:lnTo>
                <a:lnTo>
                  <a:pt x="1696133" y="1914072"/>
                </a:lnTo>
                <a:lnTo>
                  <a:pt x="0" y="19140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471208" y="1886181"/>
            <a:ext cx="4281337" cy="4281337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52400" y="114300"/>
              <a:ext cx="508000" cy="546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611877" y="525045"/>
            <a:ext cx="13064246" cy="1170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ED6933"/>
                </a:solidFill>
                <a:latin typeface="Dreaming Outloud Sans"/>
              </a:rPr>
              <a:t>Partager et consommer autrement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759242" y="1724325"/>
            <a:ext cx="4281337" cy="428133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52400" y="114300"/>
              <a:ext cx="508000" cy="546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859162" y="1695338"/>
            <a:ext cx="4281337" cy="428133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52400" y="114300"/>
              <a:ext cx="508000" cy="546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823290" y="6005663"/>
            <a:ext cx="4281337" cy="428133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7981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52400" y="114300"/>
              <a:ext cx="508000" cy="546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679372" y="5797795"/>
            <a:ext cx="4281337" cy="428133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3BBA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52400" y="114300"/>
              <a:ext cx="508000" cy="546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109231" y="5694726"/>
            <a:ext cx="4281337" cy="428133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6D4C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52400" y="114300"/>
              <a:ext cx="508000" cy="546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2927819" y="9049367"/>
            <a:ext cx="2072279" cy="820622"/>
          </a:xfrm>
          <a:custGeom>
            <a:avLst/>
            <a:gdLst/>
            <a:ahLst/>
            <a:cxnLst/>
            <a:rect l="l" t="t" r="r" b="b"/>
            <a:pathLst>
              <a:path w="2072279" h="820622">
                <a:moveTo>
                  <a:pt x="0" y="0"/>
                </a:moveTo>
                <a:lnTo>
                  <a:pt x="2072279" y="0"/>
                </a:lnTo>
                <a:lnTo>
                  <a:pt x="2072279" y="820623"/>
                </a:lnTo>
                <a:lnTo>
                  <a:pt x="0" y="820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3" name="Freeform 23"/>
          <p:cNvSpPr/>
          <p:nvPr/>
        </p:nvSpPr>
        <p:spPr>
          <a:xfrm>
            <a:off x="11857549" y="4479510"/>
            <a:ext cx="2284563" cy="1013775"/>
          </a:xfrm>
          <a:custGeom>
            <a:avLst/>
            <a:gdLst/>
            <a:ahLst/>
            <a:cxnLst/>
            <a:rect l="l" t="t" r="r" b="b"/>
            <a:pathLst>
              <a:path w="2284563" h="1013775">
                <a:moveTo>
                  <a:pt x="0" y="0"/>
                </a:moveTo>
                <a:lnTo>
                  <a:pt x="2284563" y="0"/>
                </a:lnTo>
                <a:lnTo>
                  <a:pt x="2284563" y="1013775"/>
                </a:lnTo>
                <a:lnTo>
                  <a:pt x="0" y="10137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4" name="Freeform 24"/>
          <p:cNvSpPr/>
          <p:nvPr/>
        </p:nvSpPr>
        <p:spPr>
          <a:xfrm>
            <a:off x="9314801" y="8447380"/>
            <a:ext cx="1010479" cy="1203975"/>
          </a:xfrm>
          <a:custGeom>
            <a:avLst/>
            <a:gdLst/>
            <a:ahLst/>
            <a:cxnLst/>
            <a:rect l="l" t="t" r="r" b="b"/>
            <a:pathLst>
              <a:path w="1010479" h="1203975">
                <a:moveTo>
                  <a:pt x="0" y="0"/>
                </a:moveTo>
                <a:lnTo>
                  <a:pt x="1010479" y="0"/>
                </a:lnTo>
                <a:lnTo>
                  <a:pt x="1010479" y="1203975"/>
                </a:lnTo>
                <a:lnTo>
                  <a:pt x="0" y="12039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5" name="Freeform 25"/>
          <p:cNvSpPr/>
          <p:nvPr/>
        </p:nvSpPr>
        <p:spPr>
          <a:xfrm>
            <a:off x="16150149" y="1886181"/>
            <a:ext cx="832205" cy="1215216"/>
          </a:xfrm>
          <a:custGeom>
            <a:avLst/>
            <a:gdLst/>
            <a:ahLst/>
            <a:cxnLst/>
            <a:rect l="l" t="t" r="r" b="b"/>
            <a:pathLst>
              <a:path w="832205" h="1215216">
                <a:moveTo>
                  <a:pt x="0" y="0"/>
                </a:moveTo>
                <a:lnTo>
                  <a:pt x="832205" y="0"/>
                </a:lnTo>
                <a:lnTo>
                  <a:pt x="832205" y="1215216"/>
                </a:lnTo>
                <a:lnTo>
                  <a:pt x="0" y="12152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6" name="Freeform 26"/>
          <p:cNvSpPr/>
          <p:nvPr/>
        </p:nvSpPr>
        <p:spPr>
          <a:xfrm>
            <a:off x="1674232" y="4792321"/>
            <a:ext cx="617986" cy="902406"/>
          </a:xfrm>
          <a:custGeom>
            <a:avLst/>
            <a:gdLst/>
            <a:ahLst/>
            <a:cxnLst/>
            <a:rect l="l" t="t" r="r" b="b"/>
            <a:pathLst>
              <a:path w="617986" h="902406">
                <a:moveTo>
                  <a:pt x="0" y="0"/>
                </a:moveTo>
                <a:lnTo>
                  <a:pt x="617986" y="0"/>
                </a:lnTo>
                <a:lnTo>
                  <a:pt x="617986" y="902405"/>
                </a:lnTo>
                <a:lnTo>
                  <a:pt x="0" y="9024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7" name="Freeform 27"/>
          <p:cNvSpPr/>
          <p:nvPr/>
        </p:nvSpPr>
        <p:spPr>
          <a:xfrm>
            <a:off x="2507568" y="4835293"/>
            <a:ext cx="840503" cy="859433"/>
          </a:xfrm>
          <a:custGeom>
            <a:avLst/>
            <a:gdLst/>
            <a:ahLst/>
            <a:cxnLst/>
            <a:rect l="l" t="t" r="r" b="b"/>
            <a:pathLst>
              <a:path w="840503" h="859433">
                <a:moveTo>
                  <a:pt x="0" y="0"/>
                </a:moveTo>
                <a:lnTo>
                  <a:pt x="840503" y="0"/>
                </a:lnTo>
                <a:lnTo>
                  <a:pt x="840503" y="859433"/>
                </a:lnTo>
                <a:lnTo>
                  <a:pt x="0" y="8594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8" name="TextBox 28"/>
          <p:cNvSpPr txBox="1"/>
          <p:nvPr/>
        </p:nvSpPr>
        <p:spPr>
          <a:xfrm>
            <a:off x="15676123" y="690456"/>
            <a:ext cx="171444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28818B"/>
                </a:solidFill>
                <a:latin typeface="Open Sans Bold"/>
              </a:rPr>
              <a:t>2023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638040" y="3372888"/>
            <a:ext cx="1856422" cy="146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20211F"/>
                </a:solidFill>
                <a:latin typeface="Montserrat"/>
              </a:rPr>
              <a:t>Projets 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20211F"/>
                </a:solidFill>
                <a:latin typeface="Montserrat"/>
              </a:rPr>
              <a:t>soutenus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20211F"/>
                </a:solidFill>
                <a:latin typeface="Montserrat"/>
              </a:rPr>
              <a:t>par le PCA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16372" y="2673665"/>
            <a:ext cx="4236174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Bold"/>
              </a:rPr>
              <a:t>Participation au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Bold"/>
              </a:rPr>
              <a:t>groupe TECS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Bold"/>
              </a:rPr>
              <a:t>Transitions Ecologiques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Bold"/>
              </a:rPr>
              <a:t>Citoyennes et Solidaires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845872" y="6881894"/>
            <a:ext cx="4236174" cy="181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Bold"/>
              </a:rPr>
              <a:t>Partenariat fort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Bold"/>
              </a:rPr>
              <a:t>avec le Groupe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Bold"/>
              </a:rPr>
              <a:t>Local SSA pour une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Bold"/>
              </a:rPr>
              <a:t>démocratie alimentaire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804405" y="2673665"/>
            <a:ext cx="4236174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Bold"/>
              </a:rPr>
              <a:t>Portage de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Bold"/>
              </a:rPr>
              <a:t>collectifs d’habitant-es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804405" y="3583525"/>
            <a:ext cx="4236174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"/>
              </a:rPr>
              <a:t>Jardins familiaux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"/>
              </a:rPr>
              <a:t>aux Reymonds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"/>
              </a:rPr>
              <a:t>Achats Groupés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859162" y="2774718"/>
            <a:ext cx="4236174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Bold"/>
              </a:rPr>
              <a:t>Formation à la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Bold"/>
              </a:rPr>
              <a:t>Fresque du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Bold"/>
              </a:rPr>
              <a:t>Numérique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21375" y="6526116"/>
            <a:ext cx="4236174" cy="181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Bold"/>
              </a:rPr>
              <a:t>Participation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Bold"/>
              </a:rPr>
              <a:t>à l’organisation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Bold"/>
              </a:rPr>
              <a:t>du Festival des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Bold"/>
              </a:rPr>
              <a:t>Mobilités bas carbone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057284" y="6677790"/>
            <a:ext cx="4385232" cy="2267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Bold"/>
              </a:rPr>
              <a:t>Création de la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Bold"/>
              </a:rPr>
              <a:t>Bibliothèque mutualisée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ontserrat Bold"/>
              </a:rPr>
              <a:t>de livres pour changer de mode et club de lecture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1382</Words>
  <Application>Microsoft Office PowerPoint</Application>
  <PresentationFormat>Personnalisé</PresentationFormat>
  <Paragraphs>238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33" baseType="lpstr">
      <vt:lpstr>Adlery Pro</vt:lpstr>
      <vt:lpstr>Pompiere</vt:lpstr>
      <vt:lpstr>Arial</vt:lpstr>
      <vt:lpstr>Open Sans Bold</vt:lpstr>
      <vt:lpstr>Montserrat Bold</vt:lpstr>
      <vt:lpstr>29LT Zeyn</vt:lpstr>
      <vt:lpstr>Calibri</vt:lpstr>
      <vt:lpstr>Dreaming Outloud Sans</vt:lpstr>
      <vt:lpstr>Montserrat Italics</vt:lpstr>
      <vt:lpstr>Montserrat</vt:lpstr>
      <vt:lpstr>29LT Zeyn Light</vt:lpstr>
      <vt:lpstr>Adlery Blockletter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Rapport d’activité de l’EVS</dc:title>
  <cp:lastModifiedBy>Le lien Portable 05</cp:lastModifiedBy>
  <cp:revision>2</cp:revision>
  <dcterms:created xsi:type="dcterms:W3CDTF">2006-08-16T00:00:00Z</dcterms:created>
  <dcterms:modified xsi:type="dcterms:W3CDTF">2024-03-31T14:24:10Z</dcterms:modified>
  <dc:identifier>DAGBEUZFWxs</dc:identifier>
</cp:coreProperties>
</file>